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8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57" r:id="rId26"/>
    <p:sldId id="258" r:id="rId27"/>
    <p:sldId id="259" r:id="rId28"/>
    <p:sldId id="260" r:id="rId29"/>
    <p:sldId id="261" r:id="rId30"/>
    <p:sldId id="276" r:id="rId31"/>
    <p:sldId id="262" r:id="rId32"/>
    <p:sldId id="269" r:id="rId33"/>
    <p:sldId id="263" r:id="rId34"/>
    <p:sldId id="264" r:id="rId35"/>
    <p:sldId id="270" r:id="rId36"/>
    <p:sldId id="271" r:id="rId37"/>
    <p:sldId id="272" r:id="rId38"/>
    <p:sldId id="273" r:id="rId39"/>
    <p:sldId id="274" r:id="rId40"/>
    <p:sldId id="275" r:id="rId41"/>
    <p:sldId id="29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B46D-A9D3-409E-AB37-6E31843A9E83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8A5-FC92-47E2-8BD8-C3240A500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B46D-A9D3-409E-AB37-6E31843A9E83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8A5-FC92-47E2-8BD8-C3240A500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B46D-A9D3-409E-AB37-6E31843A9E83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8A5-FC92-47E2-8BD8-C3240A500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298FF-8D49-4E9C-BAA3-557900F0675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B46D-A9D3-409E-AB37-6E31843A9E83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8A5-FC92-47E2-8BD8-C3240A500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B46D-A9D3-409E-AB37-6E31843A9E83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8A5-FC92-47E2-8BD8-C3240A500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B46D-A9D3-409E-AB37-6E31843A9E83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8A5-FC92-47E2-8BD8-C3240A500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B46D-A9D3-409E-AB37-6E31843A9E83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8A5-FC92-47E2-8BD8-C3240A500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B46D-A9D3-409E-AB37-6E31843A9E83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8A5-FC92-47E2-8BD8-C3240A500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B46D-A9D3-409E-AB37-6E31843A9E83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8A5-FC92-47E2-8BD8-C3240A500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B46D-A9D3-409E-AB37-6E31843A9E83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8A5-FC92-47E2-8BD8-C3240A500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B46D-A9D3-409E-AB37-6E31843A9E83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8A5-FC92-47E2-8BD8-C3240A500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7B46D-A9D3-409E-AB37-6E31843A9E83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B58A5-FC92-47E2-8BD8-C3240A500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acs.maru.net/" TargetMode="External"/><Relationship Id="rId2" Type="http://schemas.openxmlformats.org/officeDocument/2006/relationships/hyperlink" Target="mailto:limyi@hknu.ac.k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836613"/>
            <a:ext cx="7772400" cy="2211387"/>
          </a:xfrm>
        </p:spPr>
        <p:txBody>
          <a:bodyPr>
            <a:normAutofit fontScale="90000"/>
          </a:bodyPr>
          <a:lstStyle/>
          <a:p>
            <a:r>
              <a:rPr lang="ko-KR" altLang="en-US" sz="3200" dirty="0" smtClean="0">
                <a:latin typeface="Times New Roman" pitchFamily="18" charset="0"/>
              </a:rPr>
              <a:t>저널 논문 작성 및 실습</a:t>
            </a:r>
            <a:br>
              <a:rPr lang="ko-KR" altLang="en-US" sz="3200" dirty="0" smtClean="0">
                <a:latin typeface="Times New Roman" pitchFamily="18" charset="0"/>
              </a:rPr>
            </a:br>
            <a:r>
              <a:rPr lang="ko-KR" altLang="en-US" sz="3200" dirty="0" smtClean="0">
                <a:latin typeface="Times New Roman" pitchFamily="18" charset="0"/>
              </a:rPr>
              <a:t/>
            </a:r>
            <a:br>
              <a:rPr lang="ko-KR" altLang="en-US" sz="3200" dirty="0" smtClean="0">
                <a:latin typeface="Times New Roman" pitchFamily="18" charset="0"/>
              </a:rPr>
            </a:br>
            <a:r>
              <a:rPr lang="en-US" altLang="ko-KR" sz="3200" dirty="0" smtClean="0">
                <a:latin typeface="Times New Roman" pitchFamily="18" charset="0"/>
              </a:rPr>
              <a:t>Scientific writing &amp; practice</a:t>
            </a:r>
            <a:br>
              <a:rPr lang="en-US" altLang="ko-KR" sz="3200" dirty="0" smtClean="0">
                <a:latin typeface="Times New Roman" pitchFamily="18" charset="0"/>
              </a:rPr>
            </a:br>
            <a:r>
              <a:rPr lang="en-US" altLang="ko-KR" sz="3200" dirty="0" smtClean="0">
                <a:latin typeface="Times New Roman" pitchFamily="18" charset="0"/>
              </a:rPr>
              <a:t/>
            </a:r>
            <a:br>
              <a:rPr lang="en-US" altLang="ko-KR" sz="3200" dirty="0" smtClean="0">
                <a:latin typeface="Times New Roman" pitchFamily="18" charset="0"/>
              </a:rPr>
            </a:br>
            <a:r>
              <a:rPr lang="en-US" altLang="ko-KR" sz="3200" dirty="0" smtClean="0">
                <a:latin typeface="Times New Roman" pitchFamily="18" charset="0"/>
              </a:rPr>
              <a:t>Ch. 2.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Writing about Methodology</a:t>
            </a:r>
            <a:endParaRPr lang="en-US" altLang="ko-KR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ko-KR" sz="1400" b="1" dirty="0" smtClean="0">
                <a:latin typeface="Times New Roman" pitchFamily="18" charset="0"/>
              </a:rPr>
              <a:t>Major: Interdisciplinary program of integrated biotechnology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ko-KR" sz="14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1200" b="1" u="sng" dirty="0" smtClean="0"/>
              <a:t>Graduate school of bio- &amp; information technology</a:t>
            </a:r>
            <a:endParaRPr lang="en-US" altLang="ko-KR" sz="14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ko-KR" sz="14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Young-</a:t>
            </a:r>
            <a:r>
              <a:rPr lang="en-US" altLang="ko-KR" sz="1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il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Lim (N110), Lab. FACS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phone: +82 31 670 5200 (secretary), +82 31 670 5207 (direct)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Fax: +82 31 670 5445, mobile phone: +82 10 7665 5207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Email: 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limyi@hknu.ac.kr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  homepage: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 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http://facs.maru.net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ko-KR" sz="1200" dirty="0" smtClean="0"/>
          </a:p>
        </p:txBody>
      </p:sp>
      <p:pic>
        <p:nvPicPr>
          <p:cNvPr id="2052" name="Picture 4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4797425"/>
            <a:ext cx="13668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51520" y="0"/>
            <a:ext cx="8601075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</a:rPr>
              <a:t>2.2 Grammar and writing skills</a:t>
            </a:r>
          </a:p>
          <a:p>
            <a:r>
              <a:rPr lang="en-US" altLang="ko-KR" b="1" dirty="0" smtClean="0">
                <a:latin typeface="Times New Roman" pitchFamily="18" charset="0"/>
              </a:rPr>
              <a:t>	- Passives and tense pairs</a:t>
            </a:r>
          </a:p>
          <a:p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Use of ‘a’ and ‘the’ </a:t>
            </a:r>
          </a:p>
          <a:p>
            <a:r>
              <a:rPr lang="en-US" altLang="ko-KR" b="1" dirty="0">
                <a:solidFill>
                  <a:schemeClr val="bg2"/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Adverbs and adverb location</a:t>
            </a:r>
          </a:p>
        </p:txBody>
      </p:sp>
      <p:sp>
        <p:nvSpPr>
          <p:cNvPr id="18" name="Rectangle 5"/>
          <p:cNvSpPr/>
          <p:nvPr/>
        </p:nvSpPr>
        <p:spPr>
          <a:xfrm>
            <a:off x="107504" y="1484784"/>
            <a:ext cx="7920880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way to make sure that your own contribution is clear and easy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identify is by marking it with words — perhaps by adding phrases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like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 this study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samples were collected  using a suction tube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 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our experiments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samples were collected  using a suction tube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by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identifying the procedure used by other researchers with careful references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appropriate place in the sentence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(In Brown (1999) the samples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were 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collected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using a suction tube)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five possible uses that you may need. Note the different tenses.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Table 7"/>
          <p:cNvGraphicFramePr>
            <a:graphicFrameLocks noGrp="1"/>
          </p:cNvGraphicFramePr>
          <p:nvPr/>
        </p:nvGraphicFramePr>
        <p:xfrm>
          <a:off x="304800" y="3940512"/>
          <a:ext cx="86868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111"/>
                <a:gridCol w="3796622"/>
                <a:gridCol w="4207067"/>
              </a:tblGrid>
              <a:tr h="370840">
                <a:tc>
                  <a:txBody>
                    <a:bodyPr/>
                    <a:lstStyle/>
                    <a:p>
                      <a:endParaRPr lang="en-US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What do you mean?</a:t>
                      </a:r>
                      <a:endParaRPr lang="en-US" b="0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How can you make it clear?</a:t>
                      </a:r>
                      <a:endParaRPr lang="en-US" b="0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1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X was (collected/ substituted/adjusted etc.)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by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me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in the procedure or work that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carried out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Either move to the active (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We collected/adjusted/substituted etc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.) or add words or phrases such as 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here/in</a:t>
                      </a:r>
                    </a:p>
                    <a:p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this work/in our model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or use a ‘dummy’ subject such as 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This experiment/The</a:t>
                      </a:r>
                    </a:p>
                    <a:p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procedure</a:t>
                      </a:r>
                      <a:endParaRPr lang="en-US" i="1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51520" y="68431"/>
            <a:ext cx="8601075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</a:rPr>
              <a:t>2.2 Grammar and writing skills</a:t>
            </a:r>
          </a:p>
          <a:p>
            <a:r>
              <a:rPr lang="en-US" altLang="ko-KR" b="1" dirty="0" smtClean="0">
                <a:latin typeface="Times New Roman" pitchFamily="18" charset="0"/>
              </a:rPr>
              <a:t>	- Passives and tense pairs</a:t>
            </a:r>
          </a:p>
          <a:p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Use of ‘a’ and ‘the’ </a:t>
            </a:r>
          </a:p>
          <a:p>
            <a:r>
              <a:rPr lang="en-US" altLang="ko-KR" b="1" dirty="0">
                <a:solidFill>
                  <a:schemeClr val="bg2"/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Adverbs and adverb location</a:t>
            </a:r>
          </a:p>
        </p:txBody>
      </p:sp>
      <p:graphicFrame>
        <p:nvGraphicFramePr>
          <p:cNvPr id="25" name="Table 6"/>
          <p:cNvGraphicFramePr>
            <a:graphicFrameLocks noGrp="1"/>
          </p:cNvGraphicFramePr>
          <p:nvPr/>
        </p:nvGraphicFramePr>
        <p:xfrm>
          <a:off x="152400" y="1219200"/>
          <a:ext cx="8839200" cy="5220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331"/>
                <a:gridCol w="4076993"/>
                <a:gridCol w="4280876"/>
              </a:tblGrid>
              <a:tr h="357064">
                <a:tc>
                  <a:txBody>
                    <a:bodyPr/>
                    <a:lstStyle/>
                    <a:p>
                      <a:endParaRPr lang="en-US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What do you mean?</a:t>
                      </a:r>
                      <a:endParaRPr lang="en-US" b="0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How can you make it clear?</a:t>
                      </a:r>
                      <a:endParaRPr lang="en-US" b="0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2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X was (collected/ substituted/adjusted etc.) </a:t>
                      </a:r>
                      <a:r>
                        <a:rPr lang="en-US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by the person whose procedure or work </a:t>
                      </a:r>
                    </a:p>
                    <a:p>
                      <a:r>
                        <a:rPr lang="en-US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I am using as a basis for, or comparing with, my own</a:t>
                      </a:r>
                      <a:endParaRPr lang="en-US" i="0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Give a research reference and/ or add words/phrases such as 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in their work/in that model</a:t>
                      </a:r>
                      <a:endParaRPr lang="en-US" i="1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169605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3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X is (collected/substituted/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adjusted etc.) normally, i.e. as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part of a standard procedure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You may need a research reference even if it is a standard procedure, depending on how well-known it is. Use phrases such </a:t>
                      </a:r>
                    </a:p>
                    <a:p>
                      <a:r>
                        <a:rPr lang="en-US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as </a:t>
                      </a:r>
                      <a:r>
                        <a:rPr lang="en-US" i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as</a:t>
                      </a:r>
                      <a:r>
                        <a:rPr lang="en-US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in</a:t>
                      </a:r>
                      <a:r>
                        <a:rPr lang="en-US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5</a:t>
                      </a:r>
                      <a:r>
                        <a:rPr lang="en-US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</a:tr>
              <a:tr h="169605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4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X is 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(collected/substituted/</a:t>
                      </a:r>
                    </a:p>
                    <a:p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adjusted etc.)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as you can see in Fig. 1, but it was collected/substituted/adjusted 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etc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.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by me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Move to the active (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We collected/adjusted/substituted </a:t>
                      </a:r>
                    </a:p>
                    <a:p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etc</a:t>
                      </a:r>
                      <a:r>
                        <a:rPr lang="en-US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.) if you can or make sure that you come out of the Present Simple passive when </a:t>
                      </a:r>
                    </a:p>
                    <a:p>
                      <a:r>
                        <a:rPr lang="en-US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you stop describing the figure</a:t>
                      </a:r>
                      <a:endParaRPr lang="en-US" i="0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1520" y="68431"/>
            <a:ext cx="8601075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</a:rPr>
              <a:t>2.2 Grammar and writing skills</a:t>
            </a:r>
          </a:p>
          <a:p>
            <a:r>
              <a:rPr lang="en-US" altLang="ko-KR" b="1" dirty="0" smtClean="0">
                <a:latin typeface="Times New Roman" pitchFamily="18" charset="0"/>
              </a:rPr>
              <a:t>	- Passives and tense pairs</a:t>
            </a:r>
          </a:p>
          <a:p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Use of ‘a’ and ‘the’ </a:t>
            </a:r>
          </a:p>
          <a:p>
            <a:r>
              <a:rPr lang="en-US" altLang="ko-KR" b="1" dirty="0">
                <a:solidFill>
                  <a:schemeClr val="bg2"/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Adverbs and adverb location</a:t>
            </a:r>
          </a:p>
        </p:txBody>
      </p:sp>
      <p:graphicFrame>
        <p:nvGraphicFramePr>
          <p:cNvPr id="11" name="Table 5"/>
          <p:cNvGraphicFramePr>
            <a:graphicFrameLocks noGrp="1"/>
          </p:cNvGraphicFramePr>
          <p:nvPr/>
        </p:nvGraphicFramePr>
        <p:xfrm>
          <a:off x="0" y="1905000"/>
          <a:ext cx="9143999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064"/>
                <a:gridCol w="3996444"/>
                <a:gridCol w="4428491"/>
              </a:tblGrid>
              <a:tr h="370840">
                <a:tc>
                  <a:txBody>
                    <a:bodyPr/>
                    <a:lstStyle/>
                    <a:p>
                      <a:endParaRPr lang="en-US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What do you mean?</a:t>
                      </a:r>
                      <a:endParaRPr lang="en-US" b="0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How can you make it clear?</a:t>
                      </a:r>
                      <a:endParaRPr lang="en-US" b="0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5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X 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is (collected/substituted/ adjusted etc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.) by me in the procedure/work that 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carried out, but my field requires authors to write procedural descriptions in the Present Simple tense.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(This is quite common in pure mathematics)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Either move to the active (‘We collect/adjust/substitute etc.) </a:t>
                      </a:r>
                      <a:r>
                        <a:rPr lang="en-US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or add words or phrases such as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here/in this work/</a:t>
                      </a:r>
                    </a:p>
                    <a:p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in our model </a:t>
                      </a:r>
                      <a:r>
                        <a:rPr lang="en-US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or use a ‘dummy’ subject such as 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This experiment/The procedure</a:t>
                      </a:r>
                      <a:endParaRPr lang="en-US" i="1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467544" y="3212976"/>
            <a:ext cx="78488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1520" y="68431"/>
            <a:ext cx="8601075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</a:rPr>
              <a:t>2.2 Grammar and writing skills</a:t>
            </a:r>
          </a:p>
          <a:p>
            <a:r>
              <a:rPr lang="en-US" altLang="ko-KR" b="1" dirty="0" smtClean="0">
                <a:latin typeface="Times New Roman" pitchFamily="18" charset="0"/>
              </a:rPr>
              <a:t>	- 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Passives and tense pairs</a:t>
            </a:r>
          </a:p>
          <a:p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</a:t>
            </a:r>
            <a:r>
              <a:rPr lang="en-US" altLang="ko-KR" b="1" dirty="0" smtClean="0">
                <a:solidFill>
                  <a:srgbClr val="002060"/>
                </a:solidFill>
                <a:latin typeface="Times New Roman" pitchFamily="18" charset="0"/>
              </a:rPr>
              <a:t>Use of ‘a’ and ‘the’ </a:t>
            </a:r>
          </a:p>
          <a:p>
            <a:r>
              <a:rPr lang="en-US" altLang="ko-KR" b="1" dirty="0">
                <a:solidFill>
                  <a:schemeClr val="bg2"/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Adverbs and adverb location</a:t>
            </a:r>
          </a:p>
        </p:txBody>
      </p:sp>
      <p:sp>
        <p:nvSpPr>
          <p:cNvPr id="5" name="Rectangle 5"/>
          <p:cNvSpPr/>
          <p:nvPr/>
        </p:nvSpPr>
        <p:spPr>
          <a:xfrm>
            <a:off x="35496" y="1484784"/>
            <a:ext cx="7272808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is one of the most problematic areas of English grammar and usage.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languages do not have separate words for a and the, and even if they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do, these words may not correspond exactly to the way in which they are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in English. Students studying English as a second language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often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given the following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useful rule,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 sometimes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confusing: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1187624" y="3356992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SINGULAR COUNTABLE NOUNS NEED A DETERMINER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1907704" y="4277995"/>
            <a:ext cx="7128792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determiner is a word like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It’s a difficult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rule to operate successfully because two problems need to be solved before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can use it.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Firstly, it’s hard to know exactly which nouns are countable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and,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secondly, even when you know, how do you decide whether to use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341923"/>
            <a:ext cx="7741096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Let’s look at the first problem. Deciding which nouns are countable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nouns and which aren’t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easy as it looks. Many nouns which aren’t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considered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uncountable can actually be used ‘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countably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’. Nouns like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death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childhood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for example, can occur in the plural: </a:t>
            </a:r>
          </a:p>
          <a:p>
            <a:pPr lvl="1" algn="just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There have been three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deaths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this year from pneumonia.</a:t>
            </a:r>
          </a:p>
          <a:p>
            <a:pPr lvl="1" algn="just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childhoods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were very different; I grew up in France and she grew </a:t>
            </a:r>
          </a:p>
          <a:p>
            <a:pPr lvl="1" algn="just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up in China.</a:t>
            </a:r>
          </a:p>
          <a:p>
            <a:pPr lvl="1" algn="just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so can nouns like industry:</a:t>
            </a:r>
          </a:p>
          <a:p>
            <a:pPr lvl="1"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Many industries rely on fossil fuels.</a:t>
            </a:r>
          </a:p>
          <a:p>
            <a:pPr lvl="1" algn="just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Even names of materials like steel can occur in the plural:</a:t>
            </a:r>
          </a:p>
          <a:p>
            <a:pPr lvl="1"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Some steels are used in the manufacture of medical instruments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1143000" y="5849888"/>
            <a:ext cx="7704856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Note.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when you use a noun like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industry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stop and think — do you mean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industry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general (uncountable) or a particular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industry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(countable)?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1520" y="68431"/>
            <a:ext cx="8601075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</a:rPr>
              <a:t>2.2 Grammar and writing skills</a:t>
            </a:r>
          </a:p>
          <a:p>
            <a:r>
              <a:rPr lang="en-US" altLang="ko-KR" b="1" dirty="0" smtClean="0">
                <a:latin typeface="Times New Roman" pitchFamily="18" charset="0"/>
              </a:rPr>
              <a:t>	- 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Passives and tense pairs</a:t>
            </a:r>
          </a:p>
          <a:p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</a:t>
            </a:r>
            <a:r>
              <a:rPr lang="en-US" altLang="ko-KR" b="1" dirty="0" smtClean="0">
                <a:solidFill>
                  <a:srgbClr val="002060"/>
                </a:solidFill>
                <a:latin typeface="Times New Roman" pitchFamily="18" charset="0"/>
              </a:rPr>
              <a:t>Use of ‘a’ and ‘the’ </a:t>
            </a:r>
          </a:p>
          <a:p>
            <a:r>
              <a:rPr lang="en-US" altLang="ko-KR" b="1" dirty="0">
                <a:solidFill>
                  <a:schemeClr val="bg2"/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Adverbs and adverb location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1520" y="68431"/>
            <a:ext cx="8601075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</a:rPr>
              <a:t>2.2 Grammar and writing skills</a:t>
            </a:r>
          </a:p>
          <a:p>
            <a:r>
              <a:rPr lang="en-US" altLang="ko-KR" b="1" dirty="0" smtClean="0">
                <a:latin typeface="Times New Roman" pitchFamily="18" charset="0"/>
              </a:rPr>
              <a:t>	- 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Passives and tense pairs</a:t>
            </a:r>
          </a:p>
          <a:p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</a:t>
            </a:r>
            <a:r>
              <a:rPr lang="en-US" altLang="ko-KR" b="1" dirty="0" smtClean="0">
                <a:solidFill>
                  <a:srgbClr val="002060"/>
                </a:solidFill>
                <a:latin typeface="Times New Roman" pitchFamily="18" charset="0"/>
              </a:rPr>
              <a:t>Use of ‘a’ and ‘the’ </a:t>
            </a:r>
          </a:p>
          <a:p>
            <a:r>
              <a:rPr lang="en-US" altLang="ko-KR" b="1" dirty="0">
                <a:solidFill>
                  <a:schemeClr val="bg2"/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Adverbs and adverb location</a:t>
            </a:r>
          </a:p>
        </p:txBody>
      </p:sp>
      <p:sp>
        <p:nvSpPr>
          <p:cNvPr id="9" name="Rectangle 5"/>
          <p:cNvSpPr/>
          <p:nvPr/>
        </p:nvSpPr>
        <p:spPr>
          <a:xfrm>
            <a:off x="107504" y="1340768"/>
            <a:ext cx="6192688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7504" y="148478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Exercise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 the following list of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uncountable nouns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mark those which can also be used in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plural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655" y="2461220"/>
            <a:ext cx="6219825" cy="3848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85739"/>
            <a:ext cx="6181725" cy="3819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1520" y="68431"/>
            <a:ext cx="8601075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</a:rPr>
              <a:t>2.2 Grammar and writing skills</a:t>
            </a:r>
          </a:p>
          <a:p>
            <a:r>
              <a:rPr lang="en-US" altLang="ko-KR" b="1" dirty="0" smtClean="0">
                <a:latin typeface="Times New Roman" pitchFamily="18" charset="0"/>
              </a:rPr>
              <a:t>	- 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Passives and tense pairs</a:t>
            </a:r>
          </a:p>
          <a:p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</a:t>
            </a:r>
            <a:r>
              <a:rPr lang="en-US" altLang="ko-KR" b="1" dirty="0" smtClean="0">
                <a:solidFill>
                  <a:srgbClr val="002060"/>
                </a:solidFill>
                <a:latin typeface="Times New Roman" pitchFamily="18" charset="0"/>
              </a:rPr>
              <a:t>Use of ‘a’ and ‘the’ </a:t>
            </a:r>
          </a:p>
          <a:p>
            <a:r>
              <a:rPr lang="en-US" altLang="ko-KR" b="1" dirty="0">
                <a:solidFill>
                  <a:schemeClr val="bg2"/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Adverbs and adverb location</a:t>
            </a:r>
          </a:p>
        </p:txBody>
      </p:sp>
      <p:sp>
        <p:nvSpPr>
          <p:cNvPr id="10" name="Rectangle 6"/>
          <p:cNvSpPr/>
          <p:nvPr/>
        </p:nvSpPr>
        <p:spPr>
          <a:xfrm>
            <a:off x="107504" y="1412776"/>
            <a:ext cx="619268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Exercise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1" name="Rectangle 7"/>
          <p:cNvSpPr/>
          <p:nvPr/>
        </p:nvSpPr>
        <p:spPr>
          <a:xfrm>
            <a:off x="2483768" y="6021288"/>
            <a:ext cx="6336704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Key of this exercise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(next slides)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nouns which can also have a countable meaning appear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italics</a:t>
            </a:r>
            <a:endParaRPr lang="en-US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1520" y="68431"/>
            <a:ext cx="8601075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</a:rPr>
              <a:t>2.2 Grammar and writing skills</a:t>
            </a:r>
          </a:p>
          <a:p>
            <a:r>
              <a:rPr lang="en-US" altLang="ko-KR" b="1" dirty="0" smtClean="0">
                <a:latin typeface="Times New Roman" pitchFamily="18" charset="0"/>
              </a:rPr>
              <a:t>	- 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Passives and tense pairs</a:t>
            </a:r>
          </a:p>
          <a:p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</a:t>
            </a:r>
            <a:r>
              <a:rPr lang="en-US" altLang="ko-KR" b="1" dirty="0" smtClean="0">
                <a:solidFill>
                  <a:srgbClr val="002060"/>
                </a:solidFill>
                <a:latin typeface="Times New Roman" pitchFamily="18" charset="0"/>
              </a:rPr>
              <a:t>Use of ‘a’ and ‘the’ </a:t>
            </a:r>
          </a:p>
          <a:p>
            <a:r>
              <a:rPr lang="en-US" altLang="ko-KR" b="1" dirty="0">
                <a:solidFill>
                  <a:schemeClr val="bg2"/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Adverbs and adverb location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99753"/>
            <a:ext cx="6419850" cy="4981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1520" y="68431"/>
            <a:ext cx="8601075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</a:rPr>
              <a:t>2.2 Grammar and writing skills</a:t>
            </a:r>
          </a:p>
          <a:p>
            <a:r>
              <a:rPr lang="en-US" altLang="ko-KR" b="1" dirty="0" smtClean="0">
                <a:latin typeface="Times New Roman" pitchFamily="18" charset="0"/>
              </a:rPr>
              <a:t>	- 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Passives and tense pairs</a:t>
            </a:r>
          </a:p>
          <a:p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</a:t>
            </a:r>
            <a:r>
              <a:rPr lang="en-US" altLang="ko-KR" b="1" dirty="0" smtClean="0">
                <a:solidFill>
                  <a:srgbClr val="002060"/>
                </a:solidFill>
                <a:latin typeface="Times New Roman" pitchFamily="18" charset="0"/>
              </a:rPr>
              <a:t>Use of ‘a’ and ‘the’ </a:t>
            </a:r>
          </a:p>
          <a:p>
            <a:r>
              <a:rPr lang="en-US" altLang="ko-KR" b="1" dirty="0">
                <a:solidFill>
                  <a:schemeClr val="bg2"/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Adverbs and adverb location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99" y="2298551"/>
            <a:ext cx="6410325" cy="2714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Rectangle 6"/>
          <p:cNvSpPr/>
          <p:nvPr/>
        </p:nvSpPr>
        <p:spPr>
          <a:xfrm>
            <a:off x="179512" y="1628800"/>
            <a:ext cx="640871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Key of this exercise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(next)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1520" y="68431"/>
            <a:ext cx="8601075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</a:rPr>
              <a:t>2.2 Grammar and writing skills</a:t>
            </a:r>
          </a:p>
          <a:p>
            <a:r>
              <a:rPr lang="en-US" altLang="ko-KR" b="1" dirty="0" smtClean="0">
                <a:latin typeface="Times New Roman" pitchFamily="18" charset="0"/>
              </a:rPr>
              <a:t>	- 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Passives and tense pairs</a:t>
            </a:r>
          </a:p>
          <a:p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</a:t>
            </a:r>
            <a:r>
              <a:rPr lang="en-US" altLang="ko-KR" b="1" dirty="0" smtClean="0">
                <a:solidFill>
                  <a:srgbClr val="002060"/>
                </a:solidFill>
                <a:latin typeface="Times New Roman" pitchFamily="18" charset="0"/>
              </a:rPr>
              <a:t>Use of ‘a’ and ‘the’ </a:t>
            </a:r>
          </a:p>
          <a:p>
            <a:r>
              <a:rPr lang="en-US" altLang="ko-KR" b="1" dirty="0">
                <a:solidFill>
                  <a:schemeClr val="bg2"/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Adverbs and adverb location</a:t>
            </a:r>
          </a:p>
        </p:txBody>
      </p:sp>
      <p:sp>
        <p:nvSpPr>
          <p:cNvPr id="3" name="Rectangle 5"/>
          <p:cNvSpPr/>
          <p:nvPr/>
        </p:nvSpPr>
        <p:spPr>
          <a:xfrm>
            <a:off x="107504" y="1962706"/>
            <a:ext cx="7344816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do you decide whether to use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You may have been told that a is used for general reference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 is used for specific reference, but in the following sentence: 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There is a book on the shelf above my desk; can you bring it here?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fact, that part of the sentence specifies which book the speaker wants. So if the specific/general criterion doesn’t help you to select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what does?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107504" y="1412776"/>
            <a:ext cx="734481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Now look at the second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problem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403648" y="3868013"/>
            <a:ext cx="7632848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example, in the sentence below, why does the first reference to the cheese sandwich use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the second reference use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if both refer to the same specific  sandwich? 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 had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cheese sandwich and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apple for lunch.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sandwich was 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fine but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apple had a worm in it.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difference is that the first time the speaker mentions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cheese sandwich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apple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only the speaker knows about them — but the second time, both the speaker and listener know.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worm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however, is ‘new’ to the listener, and so is    referred to using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Now we can add a new rule: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0" y="381000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Unit 2. Writing about Methodology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1447800"/>
            <a:ext cx="8601075" cy="452431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2.1 Structure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2.2 Grammar and Writing Skills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2.2.1 Passives and tense pairs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2.2.2 Use of ‘a’ and ‘the’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2.2.3 Adverbs and adverb location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2.3 Writing Task: Build a Model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2.3.1 Building a model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2.3.2 Key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2.3.3 The model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2.3.4 Testing the model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2.4 Vocabulary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2.4.1 Vocabulary task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2.4.2 Vocabulary for the Methodology section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2.5 Writing a Methodology Section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2.5.1 Write a Methodology section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2.5.2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7504" y="1412776"/>
            <a:ext cx="727280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1520" y="68431"/>
            <a:ext cx="8601075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</a:rPr>
              <a:t>2.2 Grammar and writing skills</a:t>
            </a:r>
          </a:p>
          <a:p>
            <a:r>
              <a:rPr lang="en-US" altLang="ko-KR" b="1" dirty="0" smtClean="0">
                <a:latin typeface="Times New Roman" pitchFamily="18" charset="0"/>
              </a:rPr>
              <a:t>	- 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Passives and tense pairs</a:t>
            </a:r>
          </a:p>
          <a:p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</a:t>
            </a:r>
            <a:r>
              <a:rPr lang="en-US" altLang="ko-KR" b="1" dirty="0" smtClean="0">
                <a:solidFill>
                  <a:srgbClr val="002060"/>
                </a:solidFill>
                <a:latin typeface="Times New Roman" pitchFamily="18" charset="0"/>
              </a:rPr>
              <a:t>Use of ‘a’ and ‘the’ </a:t>
            </a:r>
          </a:p>
          <a:p>
            <a:r>
              <a:rPr lang="en-US" altLang="ko-KR" b="1" dirty="0">
                <a:solidFill>
                  <a:schemeClr val="bg2"/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Adverbs and adverb location</a:t>
            </a:r>
          </a:p>
        </p:txBody>
      </p:sp>
      <p:sp>
        <p:nvSpPr>
          <p:cNvPr id="4" name="Rectangle 5"/>
          <p:cNvSpPr/>
          <p:nvPr/>
        </p:nvSpPr>
        <p:spPr>
          <a:xfrm>
            <a:off x="1349896" y="1484784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IF OR WHEN YOU AND YOUR READER BOTH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KNOW WHICH THING/PERSON YOU MEAN.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07504" y="1484784"/>
            <a:ext cx="1008112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Rule 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07504" y="2276872"/>
            <a:ext cx="6840760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is true even if the thing or person has not been mentioned before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example, in the following sentences: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 arrived at Heathrow Airport but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check-in was closed.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 bought a new computer but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keyboard was faulty.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He lit a match but the flame went out.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691680" y="3861048"/>
            <a:ext cx="727280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1691680" y="3933056"/>
            <a:ext cx="1008112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Rule 2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2934072" y="4067780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IF THERE IS ONLY POSSIBLE REFERENT</a:t>
            </a:r>
          </a:p>
        </p:txBody>
      </p:sp>
      <p:sp>
        <p:nvSpPr>
          <p:cNvPr id="10" name="Rectangle 13"/>
          <p:cNvSpPr/>
          <p:nvPr/>
        </p:nvSpPr>
        <p:spPr>
          <a:xfrm>
            <a:off x="1691680" y="4687976"/>
            <a:ext cx="6480720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We removed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softest layer of membrane.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Cairo is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capital of Egypt.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opening was located in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centre of each mesh.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Government policy is committed to protecting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environment.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sun’s altitude is used to determine latitude.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1520" y="68431"/>
            <a:ext cx="8601075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</a:rPr>
              <a:t>2.2 Grammar and writing skills</a:t>
            </a:r>
          </a:p>
          <a:p>
            <a:r>
              <a:rPr lang="en-US" altLang="ko-KR" b="1" dirty="0" smtClean="0">
                <a:latin typeface="Times New Roman" pitchFamily="18" charset="0"/>
              </a:rPr>
              <a:t>	- 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Passives and tense pairs</a:t>
            </a:r>
          </a:p>
          <a:p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</a:t>
            </a:r>
            <a:r>
              <a:rPr lang="en-US" altLang="ko-KR" b="1" dirty="0" smtClean="0">
                <a:solidFill>
                  <a:srgbClr val="002060"/>
                </a:solidFill>
                <a:latin typeface="Times New Roman" pitchFamily="18" charset="0"/>
              </a:rPr>
              <a:t>Use of ‘a’ and ‘the’ </a:t>
            </a:r>
          </a:p>
          <a:p>
            <a:r>
              <a:rPr lang="en-US" altLang="ko-KR" b="1" dirty="0">
                <a:solidFill>
                  <a:schemeClr val="bg2"/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Adverbs and adverb location</a:t>
            </a:r>
          </a:p>
        </p:txBody>
      </p:sp>
      <p:sp>
        <p:nvSpPr>
          <p:cNvPr id="3" name="Rectangle 5"/>
          <p:cNvSpPr/>
          <p:nvPr/>
        </p:nvSpPr>
        <p:spPr>
          <a:xfrm>
            <a:off x="107504" y="1844824"/>
            <a:ext cx="7272808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"/>
          <p:cNvSpPr/>
          <p:nvPr/>
        </p:nvSpPr>
        <p:spPr>
          <a:xfrm>
            <a:off x="1349896" y="1916832"/>
            <a:ext cx="610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IF IT DOESN’T MATTER or YOU DON’T KNOW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YOUR READER DOESN’T KNOW WHICH THING/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PERSON YOU ARE REFERRING TO.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07504" y="1916832"/>
            <a:ext cx="1008112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Rule 3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79512" y="3186842"/>
            <a:ext cx="6480720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35 ml brown glass bottle was used to store the liquid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(It doesn’t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matter which 35 ml brown glass bottle was used.)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subject then spoke to an interviewer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(It doesn’t matter which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interviewer/I know which one but you don’t.)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It works on the same principle as a combustion engine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(It doesn’t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matter which combustion engine.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251520" y="1700808"/>
            <a:ext cx="734481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1520" y="68431"/>
            <a:ext cx="8601075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</a:rPr>
              <a:t>2.2 Grammar and writing skills</a:t>
            </a:r>
          </a:p>
          <a:p>
            <a:r>
              <a:rPr lang="en-US" altLang="ko-KR" b="1" dirty="0" smtClean="0">
                <a:latin typeface="Times New Roman" pitchFamily="18" charset="0"/>
              </a:rPr>
              <a:t>	- 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Passives and tense pairs</a:t>
            </a:r>
          </a:p>
          <a:p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</a:t>
            </a:r>
            <a:r>
              <a:rPr lang="en-US" altLang="ko-KR" b="1" dirty="0" smtClean="0">
                <a:solidFill>
                  <a:srgbClr val="002060"/>
                </a:solidFill>
                <a:latin typeface="Times New Roman" pitchFamily="18" charset="0"/>
              </a:rPr>
              <a:t>Use of ‘a’ and ‘the’ </a:t>
            </a:r>
          </a:p>
          <a:p>
            <a:r>
              <a:rPr lang="en-US" altLang="ko-KR" b="1" dirty="0">
                <a:solidFill>
                  <a:schemeClr val="bg2"/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Adverbs and adverb location</a:t>
            </a:r>
          </a:p>
        </p:txBody>
      </p:sp>
      <p:sp>
        <p:nvSpPr>
          <p:cNvPr id="4" name="Rectangle 5"/>
          <p:cNvSpPr/>
          <p:nvPr/>
        </p:nvSpPr>
        <p:spPr>
          <a:xfrm>
            <a:off x="251520" y="170080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Sometimes the choice of  a  or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changes the meaning of the sentence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completely: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251520" y="2455728"/>
            <a:ext cx="7344816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This effect may hide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connection between the two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(There may possibly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a connection between the two but if there is, we cannot see it.)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This effect may hide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connection between the two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(There is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definitely a connection between the two but we may not be able to see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because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this effect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835696" y="4820959"/>
            <a:ext cx="712879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nodes should be attached to ∅ two adjacent receptor sites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(There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many receptor sites and any two adjacent ones will do.)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nodes should be attached to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two adjacent receptor sites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(There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only two receptor sites.)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1835696" y="4077072"/>
            <a:ext cx="712879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Here’s another pair in which the choice of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has a significant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effect on the meaning (∅ is used here to indicate the plural of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91405" y="68431"/>
            <a:ext cx="8601075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</a:rPr>
              <a:t>2.2 Grammar and writing skills</a:t>
            </a:r>
          </a:p>
          <a:p>
            <a:r>
              <a:rPr lang="en-US" altLang="ko-KR" b="1" dirty="0" smtClean="0">
                <a:latin typeface="Times New Roman" pitchFamily="18" charset="0"/>
              </a:rPr>
              <a:t>	- 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Passives and tense pairs</a:t>
            </a:r>
          </a:p>
          <a:p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Use of ‘a’ and ‘the’ </a:t>
            </a:r>
          </a:p>
          <a:p>
            <a:r>
              <a:rPr lang="en-US" altLang="ko-KR" b="1" dirty="0">
                <a:solidFill>
                  <a:schemeClr val="bg2"/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rgbClr val="002060"/>
                </a:solidFill>
                <a:latin typeface="Times New Roman" pitchFamily="18" charset="0"/>
              </a:rPr>
              <a:t>- Adverbs and adverb location</a:t>
            </a:r>
          </a:p>
        </p:txBody>
      </p:sp>
      <p:sp>
        <p:nvSpPr>
          <p:cNvPr id="3" name="Rectangle 5"/>
          <p:cNvSpPr/>
          <p:nvPr/>
        </p:nvSpPr>
        <p:spPr>
          <a:xfrm>
            <a:off x="35496" y="1973739"/>
            <a:ext cx="4896544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obvious grammatical error is not as bad as an error which is invisible A proofreader or editor will notice an obvious grammatical error and correct it.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hidden errors are worrying because neither the writer nor the editor/proofreader knows they    have occurred and yet the sentence does not mean what the writer intended.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Callout 2 6"/>
          <p:cNvSpPr/>
          <p:nvPr/>
        </p:nvSpPr>
        <p:spPr>
          <a:xfrm>
            <a:off x="6084168" y="2117755"/>
            <a:ext cx="2376264" cy="576064"/>
          </a:xfrm>
          <a:prstGeom prst="borderCallout2">
            <a:avLst>
              <a:gd name="adj1" fmla="val 47286"/>
              <a:gd name="adj2" fmla="val -969"/>
              <a:gd name="adj3" fmla="val 16967"/>
              <a:gd name="adj4" fmla="val -34227"/>
              <a:gd name="adj5" fmla="val 96449"/>
              <a:gd name="adj6" fmla="val -6621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Error can be corrected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Callout 2 7"/>
          <p:cNvSpPr/>
          <p:nvPr/>
        </p:nvSpPr>
        <p:spPr>
          <a:xfrm>
            <a:off x="6084168" y="3053859"/>
            <a:ext cx="2376264" cy="576064"/>
          </a:xfrm>
          <a:prstGeom prst="borderCallout2">
            <a:avLst>
              <a:gd name="adj1" fmla="val 47286"/>
              <a:gd name="adj2" fmla="val -969"/>
              <a:gd name="adj3" fmla="val 16967"/>
              <a:gd name="adj4" fmla="val -34227"/>
              <a:gd name="adj5" fmla="val 128552"/>
              <a:gd name="adj6" fmla="val -16378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Error can't be corrected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899592" y="4653136"/>
            <a:ext cx="712879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Note.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 hidden errors include mistakes in the use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(see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Section 2.2.2 above), whether or not to use a comma before the word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relative clauses and adverb location errors.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Adverb location errors are </a:t>
            </a: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easy to make and hard to detect. 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91405" y="68431"/>
            <a:ext cx="8601075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</a:rPr>
              <a:t>2.2 Grammar and writing skills</a:t>
            </a:r>
          </a:p>
          <a:p>
            <a:r>
              <a:rPr lang="en-US" altLang="ko-KR" b="1" dirty="0" smtClean="0">
                <a:latin typeface="Times New Roman" pitchFamily="18" charset="0"/>
              </a:rPr>
              <a:t>	- 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Passives and tense pairs</a:t>
            </a:r>
          </a:p>
          <a:p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Use of ‘a’ and ‘the’ </a:t>
            </a:r>
          </a:p>
          <a:p>
            <a:r>
              <a:rPr lang="en-US" altLang="ko-KR" b="1" dirty="0">
                <a:solidFill>
                  <a:schemeClr val="bg2"/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rgbClr val="002060"/>
                </a:solidFill>
                <a:latin typeface="Times New Roman" pitchFamily="18" charset="0"/>
              </a:rPr>
              <a:t>- Adverbs and adverb location</a:t>
            </a:r>
          </a:p>
        </p:txBody>
      </p:sp>
      <p:sp>
        <p:nvSpPr>
          <p:cNvPr id="3" name="Rectangle 5"/>
          <p:cNvSpPr/>
          <p:nvPr/>
        </p:nvSpPr>
        <p:spPr>
          <a:xfrm>
            <a:off x="107504" y="1484784"/>
            <a:ext cx="6264696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first place, adverbs needing prepositions can be ambiguous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Look at that dog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with one eye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either mean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USING one eye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HAVING one eye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Line Callout 1 6"/>
          <p:cNvSpPr/>
          <p:nvPr/>
        </p:nvSpPr>
        <p:spPr>
          <a:xfrm>
            <a:off x="6876256" y="2780928"/>
            <a:ext cx="1944216" cy="648072"/>
          </a:xfrm>
          <a:prstGeom prst="borderCallout1">
            <a:avLst>
              <a:gd name="adj1" fmla="val 61554"/>
              <a:gd name="adj2" fmla="val -4766"/>
              <a:gd name="adj3" fmla="val 258352"/>
              <a:gd name="adj4" fmla="val -8893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Did the doctors shoot her?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Callout 1 7"/>
          <p:cNvSpPr/>
          <p:nvPr/>
        </p:nvSpPr>
        <p:spPr>
          <a:xfrm>
            <a:off x="6876256" y="4221088"/>
            <a:ext cx="2016224" cy="2304256"/>
          </a:xfrm>
          <a:prstGeom prst="borderCallout1">
            <a:avLst>
              <a:gd name="adj1" fmla="val 51514"/>
              <a:gd name="adj2" fmla="val -4634"/>
              <a:gd name="adj3" fmla="val 59911"/>
              <a:gd name="adj4" fmla="val -337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Was the lecture in the hospital — or the cancer? Did the lecture 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 to cancer cases  occurring in January  or did the lecture        itself occur in 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January? 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07504" y="2708920"/>
            <a:ext cx="6521896" cy="31393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second place, adverbs may attach themselves to unexpected parts of a sentence. Be careful where you put your adverb, and  be especially careful if you are using more than one adverb in a sentence. Here is an example: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patient was discharged from hospital after being shot in the back with a 9 mm gun.</a:t>
            </a: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He gave a lecture about liver cancer at the hospital last January.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Unit 2. Writing about Methodology</a:t>
            </a:r>
            <a:endParaRPr lang="en-US" sz="28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76800" y="1143000"/>
            <a:ext cx="4136776" cy="147732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2.3 Writing Task: Build a Model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2.3.1 Building a model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2.3.2 Key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2.3.3 The model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2.3.4 Testing the model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257300"/>
            <a:ext cx="43815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876800"/>
            <a:ext cx="44196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설명선 2 6"/>
          <p:cNvSpPr/>
          <p:nvPr/>
        </p:nvSpPr>
        <p:spPr>
          <a:xfrm>
            <a:off x="4800600" y="2895600"/>
            <a:ext cx="3528392" cy="504056"/>
          </a:xfrm>
          <a:prstGeom prst="borderCallout2">
            <a:avLst>
              <a:gd name="adj1" fmla="val 18750"/>
              <a:gd name="adj2" fmla="val -1927"/>
              <a:gd name="adj3" fmla="val 18750"/>
              <a:gd name="adj4" fmla="val -16667"/>
              <a:gd name="adj5" fmla="val 61543"/>
              <a:gd name="adj6" fmla="val -265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Short description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(modeling of Methodology)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10600" cy="147732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2.3 Writing Task: Build a Model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2.3.1 Building a model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2.3.2 Key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	2.3.3 The model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	2.3.4 Testing the model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627448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627797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설명선 2 7"/>
          <p:cNvSpPr/>
          <p:nvPr/>
        </p:nvSpPr>
        <p:spPr>
          <a:xfrm>
            <a:off x="6629400" y="2209800"/>
            <a:ext cx="2123728" cy="504056"/>
          </a:xfrm>
          <a:prstGeom prst="borderCallout2">
            <a:avLst>
              <a:gd name="adj1" fmla="val 18750"/>
              <a:gd name="adj2" fmla="val -1927"/>
              <a:gd name="adj3" fmla="val 20788"/>
              <a:gd name="adj4" fmla="val -11230"/>
              <a:gd name="adj5" fmla="val 55428"/>
              <a:gd name="adj6" fmla="val -1952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Introduce the Methodology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설명선 2 8"/>
          <p:cNvSpPr/>
          <p:nvPr/>
        </p:nvSpPr>
        <p:spPr>
          <a:xfrm>
            <a:off x="6324600" y="4495800"/>
            <a:ext cx="2627784" cy="1296144"/>
          </a:xfrm>
          <a:prstGeom prst="borderCallout2">
            <a:avLst>
              <a:gd name="adj1" fmla="val 7454"/>
              <a:gd name="adj2" fmla="val -5797"/>
              <a:gd name="adj3" fmla="val 7114"/>
              <a:gd name="adj4" fmla="val -29130"/>
              <a:gd name="adj5" fmla="val 23919"/>
              <a:gd name="adj6" fmla="val -399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Passive voice</a:t>
            </a:r>
          </a:p>
          <a:p>
            <a:pPr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Why do I need to justify or give reason for what I did?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10600" cy="147732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2.3 Writing Task: Build a Model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2.3.1 Building a model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2.3.2 Key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	2.3.3 The model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	2.3.4 Testing the model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570257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5638800" cy="132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설명선 2 6"/>
          <p:cNvSpPr/>
          <p:nvPr/>
        </p:nvSpPr>
        <p:spPr>
          <a:xfrm>
            <a:off x="6096000" y="1752600"/>
            <a:ext cx="2895600" cy="1296144"/>
          </a:xfrm>
          <a:prstGeom prst="borderCallout2">
            <a:avLst>
              <a:gd name="adj1" fmla="val 7454"/>
              <a:gd name="adj2" fmla="val -5797"/>
              <a:gd name="adj3" fmla="val 7114"/>
              <a:gd name="adj4" fmla="val -29130"/>
              <a:gd name="adj5" fmla="val 23919"/>
              <a:gd name="adj6" fmla="val -399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Top-down</a:t>
            </a:r>
          </a:p>
          <a:p>
            <a:pPr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Passive voice</a:t>
            </a:r>
          </a:p>
          <a:p>
            <a:pPr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Most of  the test or In all cases</a:t>
            </a:r>
          </a:p>
        </p:txBody>
      </p:sp>
      <p:sp>
        <p:nvSpPr>
          <p:cNvPr id="8" name="설명선 2 7"/>
          <p:cNvSpPr/>
          <p:nvPr/>
        </p:nvSpPr>
        <p:spPr>
          <a:xfrm>
            <a:off x="6019800" y="3962400"/>
            <a:ext cx="3124200" cy="1524000"/>
          </a:xfrm>
          <a:prstGeom prst="borderCallout2">
            <a:avLst>
              <a:gd name="adj1" fmla="val 7454"/>
              <a:gd name="adj2" fmla="val -5797"/>
              <a:gd name="adj3" fmla="val 7114"/>
              <a:gd name="adj4" fmla="val -29130"/>
              <a:gd name="adj5" fmla="val 23919"/>
              <a:gd name="adj6" fmla="val -399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Your experiment or simulations may seem obvious to you, but may not be obvious to every reader</a:t>
            </a:r>
          </a:p>
          <a:p>
            <a:pPr>
              <a:buFontTx/>
              <a:buChar char="-"/>
            </a:pPr>
            <a:r>
              <a: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 sure use correct symbol.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4781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10600" cy="147732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2.3 Writing Task: Build a Model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2.3.1 Building a model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2.3.2 Key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	2.3.3 The model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	2.3.4 Testing the model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19600"/>
            <a:ext cx="48101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설명선 2 6"/>
          <p:cNvSpPr/>
          <p:nvPr/>
        </p:nvSpPr>
        <p:spPr>
          <a:xfrm>
            <a:off x="5638800" y="1828800"/>
            <a:ext cx="2514600" cy="762000"/>
          </a:xfrm>
          <a:prstGeom prst="borderCallout2">
            <a:avLst>
              <a:gd name="adj1" fmla="val 7454"/>
              <a:gd name="adj2" fmla="val -5797"/>
              <a:gd name="adj3" fmla="val 7114"/>
              <a:gd name="adj4" fmla="val -29130"/>
              <a:gd name="adj5" fmla="val 23919"/>
              <a:gd name="adj6" fmla="val -399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Continue describe Method in detail</a:t>
            </a:r>
          </a:p>
        </p:txBody>
      </p:sp>
      <p:sp>
        <p:nvSpPr>
          <p:cNvPr id="7" name="설명선 2 6"/>
          <p:cNvSpPr/>
          <p:nvPr/>
        </p:nvSpPr>
        <p:spPr>
          <a:xfrm>
            <a:off x="5715000" y="4114800"/>
            <a:ext cx="2895600" cy="2133600"/>
          </a:xfrm>
          <a:prstGeom prst="borderCallout2">
            <a:avLst>
              <a:gd name="adj1" fmla="val 7454"/>
              <a:gd name="adj2" fmla="val -5797"/>
              <a:gd name="adj3" fmla="val 7114"/>
              <a:gd name="adj4" fmla="val -29130"/>
              <a:gd name="adj5" fmla="val 23919"/>
              <a:gd name="adj6" fmla="val -399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time you use the methods were discovered by someone else.</a:t>
            </a:r>
          </a:p>
          <a:p>
            <a:pPr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 simple for is identical to the reference</a:t>
            </a:r>
          </a:p>
          <a:p>
            <a:pPr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Past simple for what you did</a:t>
            </a:r>
          </a:p>
          <a:p>
            <a:pPr>
              <a:buFontTx/>
              <a:buChar char="-"/>
            </a:pPr>
            <a:endParaRPr lang="en-US" altLang="ko-K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59626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19600"/>
            <a:ext cx="59531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10600" cy="147732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2.3 Writing Task: Build a Model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2.3.1 Building a model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2.3.2 Key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	2.3.3 The model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	2.3.4 Testing the model</a:t>
            </a:r>
          </a:p>
        </p:txBody>
      </p:sp>
      <p:sp>
        <p:nvSpPr>
          <p:cNvPr id="5" name="설명선 2 6"/>
          <p:cNvSpPr/>
          <p:nvPr/>
        </p:nvSpPr>
        <p:spPr>
          <a:xfrm>
            <a:off x="6400800" y="1752600"/>
            <a:ext cx="2514600" cy="1143000"/>
          </a:xfrm>
          <a:prstGeom prst="borderCallout2">
            <a:avLst>
              <a:gd name="adj1" fmla="val 7454"/>
              <a:gd name="adj2" fmla="val -5797"/>
              <a:gd name="adj3" fmla="val 7114"/>
              <a:gd name="adj4" fmla="val -29130"/>
              <a:gd name="adj5" fmla="val 23919"/>
              <a:gd name="adj6" fmla="val -399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essential that your reader accepts the decisions you made about your methodology</a:t>
            </a:r>
          </a:p>
        </p:txBody>
      </p:sp>
      <p:sp>
        <p:nvSpPr>
          <p:cNvPr id="7" name="설명선 2 6"/>
          <p:cNvSpPr/>
          <p:nvPr/>
        </p:nvSpPr>
        <p:spPr>
          <a:xfrm>
            <a:off x="6324600" y="4343400"/>
            <a:ext cx="2514600" cy="762000"/>
          </a:xfrm>
          <a:prstGeom prst="borderCallout2">
            <a:avLst>
              <a:gd name="adj1" fmla="val 7454"/>
              <a:gd name="adj2" fmla="val -5797"/>
              <a:gd name="adj3" fmla="val 7114"/>
              <a:gd name="adj4" fmla="val -29130"/>
              <a:gd name="adj5" fmla="val 23919"/>
              <a:gd name="adj6" fmla="val -399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Give detail and nothing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528" y="908720"/>
            <a:ext cx="8601075" cy="36933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</a:rPr>
              <a:t>2.1 Structure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88840"/>
            <a:ext cx="2592288" cy="37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설명선 1(테두리 및 강조선) 4"/>
          <p:cNvSpPr/>
          <p:nvPr/>
        </p:nvSpPr>
        <p:spPr>
          <a:xfrm>
            <a:off x="7020272" y="1484784"/>
            <a:ext cx="2123728" cy="1008112"/>
          </a:xfrm>
          <a:prstGeom prst="accentBorderCallout1">
            <a:avLst>
              <a:gd name="adj1" fmla="val 18750"/>
              <a:gd name="adj2" fmla="val -8333"/>
              <a:gd name="adj3" fmla="val 72475"/>
              <a:gd name="adj4" fmla="val -8340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Keywords</a:t>
            </a:r>
            <a:r>
              <a: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 highlights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Graphical abstract</a:t>
            </a:r>
          </a:p>
        </p:txBody>
      </p:sp>
      <p:sp>
        <p:nvSpPr>
          <p:cNvPr id="6" name="설명선 1(테두리 및 강조선) 5"/>
          <p:cNvSpPr/>
          <p:nvPr/>
        </p:nvSpPr>
        <p:spPr>
          <a:xfrm>
            <a:off x="7092280" y="5301208"/>
            <a:ext cx="2051720" cy="1224136"/>
          </a:xfrm>
          <a:prstGeom prst="accentBorderCallout1">
            <a:avLst>
              <a:gd name="adj1" fmla="val 18750"/>
              <a:gd name="adj2" fmla="val -8333"/>
              <a:gd name="adj3" fmla="val 19730"/>
              <a:gd name="adj4" fmla="val -717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Appendix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r>
              <a: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Acknowledgements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grpSp>
        <p:nvGrpSpPr>
          <p:cNvPr id="2" name="그룹 6"/>
          <p:cNvGrpSpPr/>
          <p:nvPr/>
        </p:nvGrpSpPr>
        <p:grpSpPr>
          <a:xfrm>
            <a:off x="6300192" y="2420888"/>
            <a:ext cx="2518130" cy="2880320"/>
            <a:chOff x="6300192" y="2420888"/>
            <a:chExt cx="2518130" cy="2880320"/>
          </a:xfrm>
        </p:grpSpPr>
        <p:sp>
          <p:nvSpPr>
            <p:cNvPr id="8" name="오른쪽 중괄호 7"/>
            <p:cNvSpPr/>
            <p:nvPr/>
          </p:nvSpPr>
          <p:spPr>
            <a:xfrm>
              <a:off x="6300192" y="2420888"/>
              <a:ext cx="288032" cy="288032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88224" y="3645024"/>
              <a:ext cx="2230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Times New Roman" pitchFamily="18" charset="0"/>
                  <a:cs typeface="Times New Roman" pitchFamily="18" charset="0"/>
                </a:rPr>
                <a:t>Symmetrical structure</a:t>
              </a:r>
              <a:endParaRPr lang="ko-KR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그룹 9"/>
          <p:cNvGrpSpPr/>
          <p:nvPr/>
        </p:nvGrpSpPr>
        <p:grpSpPr>
          <a:xfrm>
            <a:off x="4139952" y="2996952"/>
            <a:ext cx="1008112" cy="216024"/>
            <a:chOff x="4139952" y="2996952"/>
            <a:chExt cx="1008112" cy="216024"/>
          </a:xfrm>
        </p:grpSpPr>
        <p:sp>
          <p:nvSpPr>
            <p:cNvPr id="11" name="직사각형 10"/>
            <p:cNvSpPr/>
            <p:nvPr/>
          </p:nvSpPr>
          <p:spPr>
            <a:xfrm>
              <a:off x="4139952" y="2996952"/>
              <a:ext cx="1008112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139952" y="3140968"/>
              <a:ext cx="100811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3" name="직선 연결선 12"/>
            <p:cNvCxnSpPr/>
            <p:nvPr/>
          </p:nvCxnSpPr>
          <p:spPr>
            <a:xfrm rot="5400000">
              <a:off x="4211960" y="3068960"/>
              <a:ext cx="144016" cy="0"/>
            </a:xfrm>
            <a:prstGeom prst="line">
              <a:avLst/>
            </a:prstGeom>
            <a:ln w="254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 rot="5400000">
              <a:off x="4427984" y="3068960"/>
              <a:ext cx="144016" cy="0"/>
            </a:xfrm>
            <a:prstGeom prst="line">
              <a:avLst/>
            </a:prstGeom>
            <a:ln w="254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 rot="5400000">
              <a:off x="4644008" y="3068960"/>
              <a:ext cx="144016" cy="0"/>
            </a:xfrm>
            <a:prstGeom prst="line">
              <a:avLst/>
            </a:prstGeom>
            <a:ln w="254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5400000">
              <a:off x="4860032" y="3068960"/>
              <a:ext cx="144016" cy="0"/>
            </a:xfrm>
            <a:prstGeom prst="line">
              <a:avLst/>
            </a:prstGeom>
            <a:ln w="254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16"/>
          <p:cNvGrpSpPr/>
          <p:nvPr/>
        </p:nvGrpSpPr>
        <p:grpSpPr>
          <a:xfrm>
            <a:off x="4139952" y="3789040"/>
            <a:ext cx="1008112" cy="216024"/>
            <a:chOff x="4139952" y="2996952"/>
            <a:chExt cx="1008112" cy="216024"/>
          </a:xfrm>
        </p:grpSpPr>
        <p:sp>
          <p:nvSpPr>
            <p:cNvPr id="18" name="직사각형 17"/>
            <p:cNvSpPr/>
            <p:nvPr/>
          </p:nvSpPr>
          <p:spPr>
            <a:xfrm>
              <a:off x="4139952" y="2996952"/>
              <a:ext cx="1008112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139952" y="3140968"/>
              <a:ext cx="100811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0" name="직선 연결선 19"/>
            <p:cNvCxnSpPr/>
            <p:nvPr/>
          </p:nvCxnSpPr>
          <p:spPr>
            <a:xfrm rot="5400000">
              <a:off x="4211960" y="3068960"/>
              <a:ext cx="144016" cy="0"/>
            </a:xfrm>
            <a:prstGeom prst="line">
              <a:avLst/>
            </a:prstGeom>
            <a:ln w="254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>
              <a:off x="4427984" y="3068960"/>
              <a:ext cx="144016" cy="0"/>
            </a:xfrm>
            <a:prstGeom prst="line">
              <a:avLst/>
            </a:prstGeom>
            <a:ln w="254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rot="5400000">
              <a:off x="4644008" y="3068960"/>
              <a:ext cx="144016" cy="0"/>
            </a:xfrm>
            <a:prstGeom prst="line">
              <a:avLst/>
            </a:prstGeom>
            <a:ln w="254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rot="5400000">
              <a:off x="4860032" y="3068960"/>
              <a:ext cx="144016" cy="0"/>
            </a:xfrm>
            <a:prstGeom prst="line">
              <a:avLst/>
            </a:prstGeom>
            <a:ln w="254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23"/>
          <p:cNvGrpSpPr/>
          <p:nvPr/>
        </p:nvGrpSpPr>
        <p:grpSpPr>
          <a:xfrm>
            <a:off x="4139952" y="4581128"/>
            <a:ext cx="1008112" cy="216024"/>
            <a:chOff x="4139952" y="2996952"/>
            <a:chExt cx="1008112" cy="216024"/>
          </a:xfrm>
        </p:grpSpPr>
        <p:sp>
          <p:nvSpPr>
            <p:cNvPr id="25" name="직사각형 24"/>
            <p:cNvSpPr/>
            <p:nvPr/>
          </p:nvSpPr>
          <p:spPr>
            <a:xfrm>
              <a:off x="4139952" y="2996952"/>
              <a:ext cx="1008112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139952" y="3140968"/>
              <a:ext cx="100811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7" name="직선 연결선 26"/>
            <p:cNvCxnSpPr/>
            <p:nvPr/>
          </p:nvCxnSpPr>
          <p:spPr>
            <a:xfrm rot="5400000">
              <a:off x="4211960" y="3068960"/>
              <a:ext cx="144016" cy="0"/>
            </a:xfrm>
            <a:prstGeom prst="line">
              <a:avLst/>
            </a:prstGeom>
            <a:ln w="254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rot="5400000">
              <a:off x="4427984" y="3068960"/>
              <a:ext cx="144016" cy="0"/>
            </a:xfrm>
            <a:prstGeom prst="line">
              <a:avLst/>
            </a:prstGeom>
            <a:ln w="254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 rot="5400000">
              <a:off x="4644008" y="3068960"/>
              <a:ext cx="144016" cy="0"/>
            </a:xfrm>
            <a:prstGeom prst="line">
              <a:avLst/>
            </a:prstGeom>
            <a:ln w="254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rot="5400000">
              <a:off x="4860032" y="3068960"/>
              <a:ext cx="144016" cy="0"/>
            </a:xfrm>
            <a:prstGeom prst="line">
              <a:avLst/>
            </a:prstGeom>
            <a:ln w="254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30"/>
          <p:cNvGrpSpPr/>
          <p:nvPr/>
        </p:nvGrpSpPr>
        <p:grpSpPr>
          <a:xfrm>
            <a:off x="5364088" y="2852936"/>
            <a:ext cx="1939573" cy="523220"/>
            <a:chOff x="5364088" y="2852936"/>
            <a:chExt cx="1939573" cy="523220"/>
          </a:xfrm>
        </p:grpSpPr>
        <p:sp>
          <p:nvSpPr>
            <p:cNvPr id="32" name="오른쪽 중괄호 31"/>
            <p:cNvSpPr/>
            <p:nvPr/>
          </p:nvSpPr>
          <p:spPr>
            <a:xfrm>
              <a:off x="5364088" y="2924944"/>
              <a:ext cx="216024" cy="288032"/>
            </a:xfrm>
            <a:prstGeom prst="rightBrace">
              <a:avLst>
                <a:gd name="adj1" fmla="val 8333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80112" y="2852936"/>
              <a:ext cx="17235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Times New Roman" pitchFamily="18" charset="0"/>
                  <a:cs typeface="Times New Roman" pitchFamily="18" charset="0"/>
                </a:rPr>
                <a:t>Interface </a:t>
              </a:r>
            </a:p>
            <a:p>
              <a:r>
                <a:rPr lang="en-US" altLang="ko-KR" sz="1400" dirty="0" smtClean="0">
                  <a:latin typeface="Times New Roman" pitchFamily="18" charset="0"/>
                  <a:cs typeface="Times New Roman" pitchFamily="18" charset="0"/>
                </a:rPr>
                <a:t>between two sections</a:t>
              </a:r>
              <a:endParaRPr lang="ko-KR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그룹 33"/>
          <p:cNvGrpSpPr/>
          <p:nvPr/>
        </p:nvGrpSpPr>
        <p:grpSpPr>
          <a:xfrm>
            <a:off x="2771800" y="2708920"/>
            <a:ext cx="1512168" cy="2520280"/>
            <a:chOff x="2771800" y="2708920"/>
            <a:chExt cx="1512168" cy="2520280"/>
          </a:xfrm>
        </p:grpSpPr>
        <p:sp>
          <p:nvSpPr>
            <p:cNvPr id="35" name="자유형 34"/>
            <p:cNvSpPr/>
            <p:nvPr/>
          </p:nvSpPr>
          <p:spPr>
            <a:xfrm>
              <a:off x="2771800" y="2708920"/>
              <a:ext cx="1512168" cy="963261"/>
            </a:xfrm>
            <a:custGeom>
              <a:avLst/>
              <a:gdLst>
                <a:gd name="connsiteX0" fmla="*/ 859722 w 1117987"/>
                <a:gd name="connsiteY0" fmla="*/ 0 h 963261"/>
                <a:gd name="connsiteX1" fmla="*/ 43044 w 1117987"/>
                <a:gd name="connsiteY1" fmla="*/ 307127 h 963261"/>
                <a:gd name="connsiteX2" fmla="*/ 1117987 w 1117987"/>
                <a:gd name="connsiteY2" fmla="*/ 963261 h 96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7987" h="963261">
                  <a:moveTo>
                    <a:pt x="859722" y="0"/>
                  </a:moveTo>
                  <a:cubicBezTo>
                    <a:pt x="429861" y="73292"/>
                    <a:pt x="0" y="146584"/>
                    <a:pt x="43044" y="307127"/>
                  </a:cubicBezTo>
                  <a:cubicBezTo>
                    <a:pt x="86088" y="467670"/>
                    <a:pt x="1117987" y="963261"/>
                    <a:pt x="1117987" y="963261"/>
                  </a:cubicBezTo>
                </a:path>
              </a:pathLst>
            </a:custGeom>
            <a:ln w="12700"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자유형 35"/>
            <p:cNvSpPr/>
            <p:nvPr/>
          </p:nvSpPr>
          <p:spPr>
            <a:xfrm>
              <a:off x="2771800" y="2708920"/>
              <a:ext cx="1512168" cy="1512168"/>
            </a:xfrm>
            <a:custGeom>
              <a:avLst/>
              <a:gdLst>
                <a:gd name="connsiteX0" fmla="*/ 859722 w 1117987"/>
                <a:gd name="connsiteY0" fmla="*/ 0 h 963261"/>
                <a:gd name="connsiteX1" fmla="*/ 43044 w 1117987"/>
                <a:gd name="connsiteY1" fmla="*/ 307127 h 963261"/>
                <a:gd name="connsiteX2" fmla="*/ 1117987 w 1117987"/>
                <a:gd name="connsiteY2" fmla="*/ 963261 h 96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7987" h="963261">
                  <a:moveTo>
                    <a:pt x="859722" y="0"/>
                  </a:moveTo>
                  <a:cubicBezTo>
                    <a:pt x="429861" y="73292"/>
                    <a:pt x="0" y="146584"/>
                    <a:pt x="43044" y="307127"/>
                  </a:cubicBezTo>
                  <a:cubicBezTo>
                    <a:pt x="86088" y="467670"/>
                    <a:pt x="1117987" y="963261"/>
                    <a:pt x="1117987" y="963261"/>
                  </a:cubicBezTo>
                </a:path>
              </a:pathLst>
            </a:custGeom>
            <a:ln w="12700"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자유형 36"/>
            <p:cNvSpPr/>
            <p:nvPr/>
          </p:nvSpPr>
          <p:spPr>
            <a:xfrm>
              <a:off x="2771800" y="2708920"/>
              <a:ext cx="1512168" cy="2520280"/>
            </a:xfrm>
            <a:custGeom>
              <a:avLst/>
              <a:gdLst>
                <a:gd name="connsiteX0" fmla="*/ 859722 w 1117987"/>
                <a:gd name="connsiteY0" fmla="*/ 0 h 963261"/>
                <a:gd name="connsiteX1" fmla="*/ 43044 w 1117987"/>
                <a:gd name="connsiteY1" fmla="*/ 307127 h 963261"/>
                <a:gd name="connsiteX2" fmla="*/ 1117987 w 1117987"/>
                <a:gd name="connsiteY2" fmla="*/ 963261 h 96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7987" h="963261">
                  <a:moveTo>
                    <a:pt x="859722" y="0"/>
                  </a:moveTo>
                  <a:cubicBezTo>
                    <a:pt x="429861" y="73292"/>
                    <a:pt x="0" y="146584"/>
                    <a:pt x="43044" y="307127"/>
                  </a:cubicBezTo>
                  <a:cubicBezTo>
                    <a:pt x="86088" y="467670"/>
                    <a:pt x="1117987" y="963261"/>
                    <a:pt x="1117987" y="963261"/>
                  </a:cubicBezTo>
                </a:path>
              </a:pathLst>
            </a:custGeom>
            <a:ln w="12700"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7"/>
          <p:cNvGrpSpPr/>
          <p:nvPr/>
        </p:nvGrpSpPr>
        <p:grpSpPr>
          <a:xfrm>
            <a:off x="5076056" y="3284984"/>
            <a:ext cx="936104" cy="1728192"/>
            <a:chOff x="5076056" y="3284984"/>
            <a:chExt cx="936104" cy="1728192"/>
          </a:xfrm>
        </p:grpSpPr>
        <p:sp>
          <p:nvSpPr>
            <p:cNvPr id="39" name="자유형 38"/>
            <p:cNvSpPr/>
            <p:nvPr/>
          </p:nvSpPr>
          <p:spPr>
            <a:xfrm flipH="1">
              <a:off x="5099674" y="3573016"/>
              <a:ext cx="408430" cy="523982"/>
            </a:xfrm>
            <a:custGeom>
              <a:avLst/>
              <a:gdLst>
                <a:gd name="connsiteX0" fmla="*/ 311650 w 311650"/>
                <a:gd name="connsiteY0" fmla="*/ 0 h 523982"/>
                <a:gd name="connsiteX1" fmla="*/ 3425 w 311650"/>
                <a:gd name="connsiteY1" fmla="*/ 236306 h 523982"/>
                <a:gd name="connsiteX2" fmla="*/ 291101 w 311650"/>
                <a:gd name="connsiteY2" fmla="*/ 523982 h 5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650" h="523982">
                  <a:moveTo>
                    <a:pt x="311650" y="0"/>
                  </a:moveTo>
                  <a:cubicBezTo>
                    <a:pt x="159250" y="74488"/>
                    <a:pt x="6850" y="148976"/>
                    <a:pt x="3425" y="236306"/>
                  </a:cubicBezTo>
                  <a:cubicBezTo>
                    <a:pt x="0" y="323636"/>
                    <a:pt x="291101" y="523982"/>
                    <a:pt x="291101" y="523982"/>
                  </a:cubicBezTo>
                </a:path>
              </a:pathLst>
            </a:custGeom>
            <a:ln w="12700"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 flipH="1">
              <a:off x="5076056" y="3284984"/>
              <a:ext cx="576064" cy="1152128"/>
            </a:xfrm>
            <a:custGeom>
              <a:avLst/>
              <a:gdLst>
                <a:gd name="connsiteX0" fmla="*/ 311650 w 311650"/>
                <a:gd name="connsiteY0" fmla="*/ 0 h 523982"/>
                <a:gd name="connsiteX1" fmla="*/ 3425 w 311650"/>
                <a:gd name="connsiteY1" fmla="*/ 236306 h 523982"/>
                <a:gd name="connsiteX2" fmla="*/ 291101 w 311650"/>
                <a:gd name="connsiteY2" fmla="*/ 523982 h 5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650" h="523982">
                  <a:moveTo>
                    <a:pt x="311650" y="0"/>
                  </a:moveTo>
                  <a:cubicBezTo>
                    <a:pt x="159250" y="74488"/>
                    <a:pt x="6850" y="148976"/>
                    <a:pt x="3425" y="236306"/>
                  </a:cubicBezTo>
                  <a:cubicBezTo>
                    <a:pt x="0" y="323636"/>
                    <a:pt x="291101" y="523982"/>
                    <a:pt x="291101" y="523982"/>
                  </a:cubicBezTo>
                </a:path>
              </a:pathLst>
            </a:custGeom>
            <a:ln w="12700"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 40"/>
            <p:cNvSpPr/>
            <p:nvPr/>
          </p:nvSpPr>
          <p:spPr>
            <a:xfrm flipH="1">
              <a:off x="5148064" y="3429000"/>
              <a:ext cx="864096" cy="1584176"/>
            </a:xfrm>
            <a:custGeom>
              <a:avLst/>
              <a:gdLst>
                <a:gd name="connsiteX0" fmla="*/ 311650 w 311650"/>
                <a:gd name="connsiteY0" fmla="*/ 0 h 523982"/>
                <a:gd name="connsiteX1" fmla="*/ 3425 w 311650"/>
                <a:gd name="connsiteY1" fmla="*/ 236306 h 523982"/>
                <a:gd name="connsiteX2" fmla="*/ 291101 w 311650"/>
                <a:gd name="connsiteY2" fmla="*/ 523982 h 5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650" h="523982">
                  <a:moveTo>
                    <a:pt x="311650" y="0"/>
                  </a:moveTo>
                  <a:cubicBezTo>
                    <a:pt x="159250" y="74488"/>
                    <a:pt x="6850" y="148976"/>
                    <a:pt x="3425" y="236306"/>
                  </a:cubicBezTo>
                  <a:cubicBezTo>
                    <a:pt x="0" y="323636"/>
                    <a:pt x="291101" y="523982"/>
                    <a:pt x="291101" y="523982"/>
                  </a:cubicBezTo>
                </a:path>
              </a:pathLst>
            </a:custGeom>
            <a:ln w="12700"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79512" y="1700808"/>
            <a:ext cx="2843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Connectivity:</a:t>
            </a:r>
          </a:p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A living paper is created by connectivity between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paragraphs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parts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Tables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Figures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Equations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9512" y="4725144"/>
            <a:ext cx="284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Document forever:</a:t>
            </a:r>
          </a:p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Your article is an organism being able to live longer than you. 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2. Writing about Methodology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5" grpId="0" animBg="1"/>
      <p:bldP spid="6" grpId="0" animBg="1"/>
      <p:bldP spid="4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10600" cy="147732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2.3 Writing Task: Build a Model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2.3.1 Building a model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2.3.2 Key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	2.3.3 The model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	2.3.4 Testing the model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4772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설명선 2 6"/>
          <p:cNvSpPr/>
          <p:nvPr/>
        </p:nvSpPr>
        <p:spPr>
          <a:xfrm>
            <a:off x="5791200" y="1828800"/>
            <a:ext cx="2514600" cy="1143000"/>
          </a:xfrm>
          <a:prstGeom prst="borderCallout2">
            <a:avLst>
              <a:gd name="adj1" fmla="val 7454"/>
              <a:gd name="adj2" fmla="val -5797"/>
              <a:gd name="adj3" fmla="val 7114"/>
              <a:gd name="adj4" fmla="val -29130"/>
              <a:gd name="adj5" fmla="val 23919"/>
              <a:gd name="adj6" fmla="val -399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you do not mention the imperfection in your work, it is very poor impression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10600" cy="147732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2.3 Writing Task: Build a Model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2.3.1 Building a model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2.3.2 Key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2.3.3 The model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	2.3.4 Testing the model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477000" cy="467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52600"/>
            <a:ext cx="484917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10600" cy="147732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2.3 Writing Task: Build a Model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2.3.1 Building a model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2.3.2 Key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2.3.3 The model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	2.3.4 Testing the model</a:t>
            </a:r>
          </a:p>
        </p:txBody>
      </p:sp>
      <p:sp>
        <p:nvSpPr>
          <p:cNvPr id="6" name="설명선 1(테두리 및 강조선) 8"/>
          <p:cNvSpPr/>
          <p:nvPr/>
        </p:nvSpPr>
        <p:spPr>
          <a:xfrm>
            <a:off x="5181600" y="1981200"/>
            <a:ext cx="2819400" cy="685800"/>
          </a:xfrm>
          <a:prstGeom prst="accentBorderCallout1">
            <a:avLst>
              <a:gd name="adj1" fmla="val 18750"/>
              <a:gd name="adj2" fmla="val -8333"/>
              <a:gd name="adj3" fmla="val 42943"/>
              <a:gd name="adj4" fmla="val -1914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-Help the reader to get a general idea of this section</a:t>
            </a:r>
          </a:p>
        </p:txBody>
      </p:sp>
      <p:sp>
        <p:nvSpPr>
          <p:cNvPr id="7" name="설명선 1(테두리 및 강조선) 8"/>
          <p:cNvSpPr/>
          <p:nvPr/>
        </p:nvSpPr>
        <p:spPr>
          <a:xfrm>
            <a:off x="5181600" y="3352800"/>
            <a:ext cx="3048000" cy="762000"/>
          </a:xfrm>
          <a:prstGeom prst="accentBorderCallout1">
            <a:avLst>
              <a:gd name="adj1" fmla="val 18750"/>
              <a:gd name="adj2" fmla="val -8333"/>
              <a:gd name="adj3" fmla="val 42943"/>
              <a:gd name="adj4" fmla="val -1914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-Give more detail about method</a:t>
            </a:r>
          </a:p>
        </p:txBody>
      </p:sp>
      <p:sp>
        <p:nvSpPr>
          <p:cNvPr id="8" name="설명선 1(테두리 및 강조선) 8"/>
          <p:cNvSpPr/>
          <p:nvPr/>
        </p:nvSpPr>
        <p:spPr>
          <a:xfrm>
            <a:off x="5257800" y="4876800"/>
            <a:ext cx="3429000" cy="609600"/>
          </a:xfrm>
          <a:prstGeom prst="accentBorderCallout1">
            <a:avLst>
              <a:gd name="adj1" fmla="val 18750"/>
              <a:gd name="adj2" fmla="val -8333"/>
              <a:gd name="adj3" fmla="val 86443"/>
              <a:gd name="adj4" fmla="val -2421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-Reference the someone’s method</a:t>
            </a:r>
          </a:p>
        </p:txBody>
      </p:sp>
      <p:sp>
        <p:nvSpPr>
          <p:cNvPr id="9" name="설명선 1(테두리 및 강조선) 8"/>
          <p:cNvSpPr/>
          <p:nvPr/>
        </p:nvSpPr>
        <p:spPr>
          <a:xfrm>
            <a:off x="5257800" y="5867400"/>
            <a:ext cx="3048000" cy="762000"/>
          </a:xfrm>
          <a:prstGeom prst="accentBorderCallout1">
            <a:avLst>
              <a:gd name="adj1" fmla="val 18750"/>
              <a:gd name="adj2" fmla="val -8333"/>
              <a:gd name="adj3" fmla="val -2657"/>
              <a:gd name="adj4" fmla="val -1974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-Imperfections of Method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10600" cy="147732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2.3 Writing Task: Build a Model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2.3.1 Building a model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2.3.2 Key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	2.3.3 The model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2.3.4 Testing the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2492896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Homework 2-1</a:t>
            </a:r>
          </a:p>
          <a:p>
            <a:pPr algn="just"/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Find a paper related to your research subject and print out it. Read the Methodology part of this paper and mark the model component (1, 2, 3, 4, or 5). Make a flow chart of this Methodology with a key concept. Please state this Methodology in terms of weak points, strong points, suggestions for improvement and grammatical errors.</a:t>
            </a:r>
          </a:p>
          <a:p>
            <a:pPr algn="just"/>
            <a:endParaRPr lang="en-US" altLang="ko-K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Please distribute us your homework and present in the class your homework, using the paper material (without beam project).</a:t>
            </a:r>
          </a:p>
          <a:p>
            <a:pPr algn="just"/>
            <a:endParaRPr lang="en-US" altLang="ko-K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Each student has 10 minutes for presentation.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10600" cy="64633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2.4 Vocabulary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481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48006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4419600"/>
            <a:ext cx="4762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10600" cy="64633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2.4 Vocabulary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40005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48196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4838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10600" cy="64633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2.4 Vocabulary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19225"/>
            <a:ext cx="47815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설명선 1(테두리 및 강조선) 8"/>
          <p:cNvSpPr/>
          <p:nvPr/>
        </p:nvSpPr>
        <p:spPr>
          <a:xfrm>
            <a:off x="5410200" y="1295400"/>
            <a:ext cx="3505200" cy="1447800"/>
          </a:xfrm>
          <a:prstGeom prst="accentBorderCallout1">
            <a:avLst>
              <a:gd name="adj1" fmla="val 18750"/>
              <a:gd name="adj2" fmla="val -8333"/>
              <a:gd name="adj3" fmla="val 42943"/>
              <a:gd name="adj4" fmla="val -1914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-First column are general verbs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-Second column contains technical verbs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-Third column contains less technical verbs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10600" cy="64633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2.4 Vocabulary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48768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905250"/>
            <a:ext cx="47529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48291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10600" cy="64633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2.4 Vocabulary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41624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10600" cy="64633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2.4 Vocabulary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48006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설명선 1(테두리 및 강조선) 8"/>
          <p:cNvSpPr/>
          <p:nvPr/>
        </p:nvSpPr>
        <p:spPr>
          <a:xfrm>
            <a:off x="5486400" y="990600"/>
            <a:ext cx="2267744" cy="504056"/>
          </a:xfrm>
          <a:prstGeom prst="accentBorderCallout1">
            <a:avLst>
              <a:gd name="adj1" fmla="val 18750"/>
              <a:gd name="adj2" fmla="val -8333"/>
              <a:gd name="adj3" fmla="val 42943"/>
              <a:gd name="adj4" fmla="val -1914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Exactly the same as the one you cite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72000"/>
            <a:ext cx="48101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설명선 1(테두리 및 강조선) 8"/>
          <p:cNvSpPr/>
          <p:nvPr/>
        </p:nvSpPr>
        <p:spPr>
          <a:xfrm>
            <a:off x="5486400" y="5334000"/>
            <a:ext cx="2267744" cy="504056"/>
          </a:xfrm>
          <a:prstGeom prst="accentBorderCallout1">
            <a:avLst>
              <a:gd name="adj1" fmla="val 18750"/>
              <a:gd name="adj2" fmla="val -8333"/>
              <a:gd name="adj3" fmla="val 42943"/>
              <a:gd name="adj4" fmla="val -1914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Significantly different from the one you cite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695950"/>
            <a:ext cx="47910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362200"/>
            <a:ext cx="4800600" cy="218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설명선 1(테두리 및 강조선) 8"/>
          <p:cNvSpPr/>
          <p:nvPr/>
        </p:nvSpPr>
        <p:spPr>
          <a:xfrm>
            <a:off x="5486400" y="2590800"/>
            <a:ext cx="2267744" cy="504056"/>
          </a:xfrm>
          <a:prstGeom prst="accentBorderCallout1">
            <a:avLst>
              <a:gd name="adj1" fmla="val 18750"/>
              <a:gd name="adj2" fmla="val -8333"/>
              <a:gd name="adj3" fmla="val 42943"/>
              <a:gd name="adj4" fmla="val -1914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Similar to the one you cite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8313" y="0"/>
            <a:ext cx="8229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Unit</a:t>
            </a:r>
            <a:r>
              <a:rPr kumimoji="1" lang="ko-KR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1" lang="en-US" altLang="ko-K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5. Writing the methodology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504" y="1052736"/>
            <a:ext cx="8884096" cy="501675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</a:rPr>
              <a:t>2.1 Structure</a:t>
            </a:r>
          </a:p>
          <a:p>
            <a:r>
              <a:rPr lang="en-US" altLang="ko-KR" sz="2000" b="1" dirty="0" smtClean="0">
                <a:latin typeface="Times New Roman" pitchFamily="18" charset="0"/>
              </a:rPr>
              <a:t>	</a:t>
            </a:r>
            <a:r>
              <a:rPr lang="en-US" altLang="ko-KR" sz="2000" dirty="0" smtClean="0">
                <a:latin typeface="Times New Roman" pitchFamily="18" charset="0"/>
              </a:rPr>
              <a:t>- The title of this section varies in different disciplines and in different journals.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It is sometimes called </a:t>
            </a:r>
            <a:r>
              <a:rPr lang="en-US" altLang="ko-KR" i="1" u="sng" dirty="0" smtClean="0">
                <a:solidFill>
                  <a:srgbClr val="00B0F0"/>
                </a:solidFill>
                <a:latin typeface="Times New Roman" pitchFamily="18" charset="0"/>
              </a:rPr>
              <a:t>Materials and Methods, or it can be called Procedure, Experiments, Experimental, Simulation, Methodology or Model</a:t>
            </a:r>
            <a:r>
              <a:rPr lang="en-US" altLang="ko-KR" sz="2000" dirty="0" smtClean="0">
                <a:solidFill>
                  <a:srgbClr val="00B0F0"/>
                </a:solidFill>
                <a:latin typeface="Times New Roman" pitchFamily="18" charset="0"/>
              </a:rPr>
              <a:t>.</a:t>
            </a:r>
          </a:p>
          <a:p>
            <a:r>
              <a:rPr lang="en-US" altLang="ko-KR" sz="2000" dirty="0">
                <a:latin typeface="Times New Roman" pitchFamily="18" charset="0"/>
              </a:rPr>
              <a:t>	</a:t>
            </a:r>
            <a:r>
              <a:rPr lang="en-US" altLang="ko-KR" sz="2000" dirty="0" smtClean="0">
                <a:latin typeface="Times New Roman" pitchFamily="18" charset="0"/>
              </a:rPr>
              <a:t>- This section is 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</a:rPr>
              <a:t>the first part of the central report</a:t>
            </a:r>
            <a:r>
              <a:rPr lang="en-US" altLang="ko-KR" sz="2000" dirty="0" smtClean="0">
                <a:latin typeface="Times New Roman" pitchFamily="18" charset="0"/>
              </a:rPr>
              <a:t> and it reports what you did and what you used.</a:t>
            </a:r>
          </a:p>
          <a:p>
            <a:r>
              <a:rPr lang="en-US" altLang="ko-KR" sz="2000" dirty="0">
                <a:latin typeface="Times New Roman" pitchFamily="18" charset="0"/>
              </a:rPr>
              <a:t>	</a:t>
            </a:r>
            <a:r>
              <a:rPr lang="en-US" altLang="ko-KR" sz="2000" dirty="0" smtClean="0">
                <a:latin typeface="Times New Roman" pitchFamily="18" charset="0"/>
              </a:rPr>
              <a:t>- Some requirement of this section you can pick up from a 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</a:rPr>
              <a:t>Guide for Authors</a:t>
            </a:r>
            <a:r>
              <a:rPr lang="en-US" altLang="ko-KR" sz="2000" dirty="0" smtClean="0">
                <a:latin typeface="Times New Roman" pitchFamily="18" charset="0"/>
              </a:rPr>
              <a:t> from your journals.</a:t>
            </a:r>
          </a:p>
          <a:p>
            <a:r>
              <a:rPr lang="en-US" altLang="ko-KR" sz="2000" dirty="0" smtClean="0">
                <a:latin typeface="Times New Roman" pitchFamily="18" charset="0"/>
              </a:rPr>
              <a:t>	- it is true that your work must be contain 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</a:rPr>
              <a:t>sufficient detail </a:t>
            </a:r>
            <a:r>
              <a:rPr lang="en-US" altLang="ko-KR" sz="2000" dirty="0" smtClean="0">
                <a:latin typeface="Times New Roman" pitchFamily="18" charset="0"/>
              </a:rPr>
              <a:t>to be repeatable</a:t>
            </a:r>
          </a:p>
          <a:p>
            <a:r>
              <a:rPr lang="en-US" altLang="ko-KR" sz="2000" dirty="0" smtClean="0">
                <a:latin typeface="Times New Roman" pitchFamily="18" charset="0"/>
              </a:rPr>
              <a:t>	- This section contains a 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</a:rPr>
              <a:t>new procedure</a:t>
            </a:r>
            <a:r>
              <a:rPr lang="en-US" altLang="ko-KR" sz="2000" dirty="0" smtClean="0">
                <a:latin typeface="Times New Roman" pitchFamily="18" charset="0"/>
              </a:rPr>
              <a:t>, a 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</a:rPr>
              <a:t>new method </a:t>
            </a:r>
            <a:r>
              <a:rPr lang="en-US" altLang="ko-KR" sz="2000" dirty="0" smtClean="0">
                <a:latin typeface="Times New Roman" pitchFamily="18" charset="0"/>
              </a:rPr>
              <a:t>and a 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</a:rPr>
              <a:t>new approach</a:t>
            </a:r>
            <a:r>
              <a:rPr lang="en-US" altLang="ko-KR" sz="2000" dirty="0" smtClean="0">
                <a:latin typeface="Times New Roman" pitchFamily="18" charset="0"/>
              </a:rPr>
              <a:t>.</a:t>
            </a:r>
          </a:p>
          <a:p>
            <a:r>
              <a:rPr lang="en-US" altLang="ko-KR" sz="2000" dirty="0" smtClean="0">
                <a:latin typeface="Times New Roman" pitchFamily="18" charset="0"/>
              </a:rPr>
              <a:t> </a:t>
            </a:r>
          </a:p>
          <a:p>
            <a:r>
              <a:rPr lang="en-US" altLang="ko-KR" sz="2000" dirty="0" smtClean="0">
                <a:latin typeface="Times New Roman" pitchFamily="18" charset="0"/>
              </a:rPr>
              <a:t>	- you display to the reader that you understand the tasks 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</a:rPr>
              <a:t>you have set </a:t>
            </a:r>
            <a:r>
              <a:rPr lang="en-US" altLang="ko-KR" sz="2000" dirty="0" smtClean="0">
                <a:latin typeface="Times New Roman" pitchFamily="18" charset="0"/>
              </a:rPr>
              <a:t>and 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</a:rPr>
              <a:t>have performed </a:t>
            </a:r>
            <a:r>
              <a:rPr lang="en-US" altLang="ko-KR" sz="2000" dirty="0" smtClean="0">
                <a:latin typeface="Times New Roman" pitchFamily="18" charset="0"/>
              </a:rPr>
              <a:t>them correctly.</a:t>
            </a:r>
          </a:p>
          <a:p>
            <a:r>
              <a:rPr lang="en-US" altLang="ko-KR" sz="2000" dirty="0" smtClean="0">
                <a:latin typeface="Times New Roman" pitchFamily="18" charset="0"/>
              </a:rPr>
              <a:t>	- We write this methodology section so that the reader can not only 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</a:rPr>
              <a:t>carry out</a:t>
            </a:r>
            <a:r>
              <a:rPr lang="en-US" altLang="ko-KR" sz="2000" dirty="0" smtClean="0">
                <a:latin typeface="Times New Roman" pitchFamily="18" charset="0"/>
              </a:rPr>
              <a:t> experiment or simulation and 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</a:rPr>
              <a:t>obtain</a:t>
            </a:r>
            <a:r>
              <a:rPr lang="en-US" altLang="ko-KR" sz="2000" dirty="0" smtClean="0">
                <a:latin typeface="Times New Roman" pitchFamily="18" charset="0"/>
              </a:rPr>
              <a:t> similar results, but also 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</a:rPr>
              <a:t>understand</a:t>
            </a:r>
            <a:r>
              <a:rPr lang="en-US" altLang="ko-KR" sz="2000" dirty="0" smtClean="0">
                <a:latin typeface="Times New Roman" pitchFamily="18" charset="0"/>
              </a:rPr>
              <a:t> and 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</a:rPr>
              <a:t>accept</a:t>
            </a:r>
            <a:r>
              <a:rPr lang="en-US" altLang="ko-KR" sz="2000" dirty="0" smtClean="0">
                <a:latin typeface="Times New Roman" pitchFamily="18" charset="0"/>
              </a:rPr>
              <a:t> your procedure.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48196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10600" cy="64633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2.4 Vocabulary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2743200"/>
            <a:ext cx="47720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90800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Homework 2-2</a:t>
            </a:r>
          </a:p>
          <a:p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Write a methodology on your research topic (for potential publication). Respect the model presented in this lecture and use the vocabularies and expressions learned so far. For citing, use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EndNote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altLang="ko-K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Please submit to the teacher by email or by hard-copy.</a:t>
            </a:r>
          </a:p>
          <a:p>
            <a:endParaRPr lang="en-US" altLang="ko-K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Each student individually has 10 minutes for correction with the teacher.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8601075" cy="64633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</a:rPr>
              <a:t>2.5 Writing a methodology section</a:t>
            </a:r>
          </a:p>
          <a:p>
            <a:r>
              <a:rPr lang="en-US" altLang="ko-KR" b="1" dirty="0" smtClean="0">
                <a:latin typeface="Times New Roman" pitchFamily="18" charset="0"/>
              </a:rPr>
              <a:t>	- write a  methodology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07504" y="1844824"/>
            <a:ext cx="8601075" cy="440120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</a:rPr>
              <a:t>2.1 Structure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Times New Roman" pitchFamily="18" charset="0"/>
              </a:rPr>
              <a:t>	</a:t>
            </a:r>
            <a:r>
              <a:rPr lang="en-US" altLang="ko-KR" sz="2000" dirty="0" smtClean="0">
                <a:latin typeface="Times New Roman" pitchFamily="18" charset="0"/>
              </a:rPr>
              <a:t>- What do we deal with methodology/ Experiments section?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dirty="0" smtClean="0">
                <a:latin typeface="Times New Roman" pitchFamily="18" charset="0"/>
              </a:rPr>
              <a:t>How do I start the methodology/Experiments section? What type of sentence should I begin with?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dirty="0" smtClean="0">
                <a:latin typeface="Times New Roman" pitchFamily="18" charset="0"/>
              </a:rPr>
              <a:t>What type of information should be in this section, and in what order? 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dirty="0" smtClean="0">
                <a:latin typeface="Times New Roman" pitchFamily="18" charset="0"/>
              </a:rPr>
              <a:t>How do I end this section?</a:t>
            </a:r>
          </a:p>
          <a:p>
            <a:pPr marL="1371600" lvl="2" indent="-457200">
              <a:lnSpc>
                <a:spcPct val="150000"/>
              </a:lnSpc>
            </a:pPr>
            <a:r>
              <a:rPr lang="en-US" altLang="ko-KR" sz="2000" dirty="0" smtClean="0">
                <a:latin typeface="Times New Roman" pitchFamily="18" charset="0"/>
              </a:rPr>
              <a:t>- There is an example for this section with the title: </a:t>
            </a:r>
            <a:r>
              <a:rPr lang="en-US" altLang="ko-KR" sz="2000" b="1" dirty="0" smtClean="0">
                <a:latin typeface="Times New Roman" pitchFamily="18" charset="0"/>
              </a:rPr>
              <a:t>Changes in the chemistry of ground water in the chalk of the London Basin</a:t>
            </a:r>
            <a:r>
              <a:rPr lang="en-US" altLang="ko-KR" sz="2000" dirty="0" smtClean="0">
                <a:latin typeface="Times New Roman" pitchFamily="18" charset="0"/>
              </a:rPr>
              <a:t>.</a:t>
            </a:r>
          </a:p>
          <a:p>
            <a:endParaRPr lang="en-US" altLang="ko-KR" sz="2000" dirty="0" smtClean="0">
              <a:latin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68313" y="130151"/>
            <a:ext cx="8229600" cy="634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Unit</a:t>
            </a:r>
            <a:r>
              <a:rPr kumimoji="1" lang="ko-KR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1" lang="en-US" altLang="ko-K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2. Writing about Methodology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/>
          <p:nvPr/>
        </p:nvSpPr>
        <p:spPr>
          <a:xfrm>
            <a:off x="107504" y="583520"/>
            <a:ext cx="6264696" cy="147732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current investigation involved sampling and analyzing six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sites to measure changes in groundwater chemistry.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The sites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were selected from the London Basin area, which is located in the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south-east of England and has been frequently used to interpret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groundwater evolution.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2,3,4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1115616" y="2132856"/>
            <a:ext cx="6768752" cy="20313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A total of 18 samples was collected and then analyzed for the isotopes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mentioned earlier.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Samples 1–9 were collected in thoroughly-rinsed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25 ml brown glass bottles which were filled to the top and then sealed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tightly to prevent contamination.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The filled bottles were shipped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directly to two separate laboratories at Reading University, where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they were analyzed using standard methods suitably miniaturized to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handle small quantities of water.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2195736" y="4228053"/>
            <a:ext cx="6840760" cy="2585323"/>
          </a:xfrm>
          <a:prstGeom prst="rect">
            <a:avLst/>
          </a:prstGeom>
          <a:ln>
            <a:solidFill>
              <a:schemeClr val="accent1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Samples 10–18 were prepared in our laboratory using a revised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version of the precipitation method established by the ISF Institute in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Germany.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This is method obtains a precipitate through the addition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of BaCl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.2H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O; the resulting precipitate can be washed and stored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easily.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The samples were subsequently shipped to ISF for analysis by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accelerator mass spectrometry (AMS).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All tubing used was stainless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steel, and although two samples were at risk of CFC contamination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as a result of brief contact with plastic, variation among samples was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negligible.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1520" y="68431"/>
            <a:ext cx="8601075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</a:rPr>
              <a:t>2.2 Grammar and writing skills</a:t>
            </a:r>
          </a:p>
          <a:p>
            <a:r>
              <a:rPr lang="en-US" altLang="ko-KR" b="1" dirty="0" smtClean="0">
                <a:latin typeface="Times New Roman" pitchFamily="18" charset="0"/>
              </a:rPr>
              <a:t>	- Passives and tense pairs</a:t>
            </a:r>
          </a:p>
          <a:p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Use of ‘a’ and ‘the’ </a:t>
            </a:r>
          </a:p>
          <a:p>
            <a:r>
              <a:rPr lang="en-US" altLang="ko-KR" b="1" dirty="0">
                <a:solidFill>
                  <a:schemeClr val="bg2"/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Adverbs and adverb location</a:t>
            </a:r>
          </a:p>
        </p:txBody>
      </p:sp>
      <p:sp>
        <p:nvSpPr>
          <p:cNvPr id="11" name="Rectangle 5"/>
          <p:cNvSpPr/>
          <p:nvPr/>
        </p:nvSpPr>
        <p:spPr>
          <a:xfrm>
            <a:off x="72008" y="1480716"/>
            <a:ext cx="7236296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a sentence changes from active to passive, it looks like this: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The dog bit the policeman.                       active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The policeman was bitten by the dog.      passive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 in formal academic writing, when you report what you did, you don’t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write ‘by us’ or ‘by me’ when changing the sentence from active to passive.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simply leave the agent out, creating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agentless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passive: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We/I collected the samples.                      active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The samples were collected.                     passive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827584" y="3848523"/>
            <a:ext cx="8244408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Before you begin to write the description of what you did and used, you need to check with the Guide for Authors in your target journal.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to find out whether this part of the paper or thesis should be written in the passive or in the active.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You can use active if you worked as a part of a research team.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Using the active is not usually appropriate when you write your PhD thesis because you worked alone.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In most cases, you will find that in papers and theses, the procedure you used in your research is described in the passive, either in the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Present Simple passive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500" i="1" dirty="0" smtClean="0">
                <a:latin typeface="Times New Roman" pitchFamily="18" charset="0"/>
                <a:cs typeface="Times New Roman" pitchFamily="18" charset="0"/>
              </a:rPr>
              <a:t>is collected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) or in the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Past Simple passive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500" i="1" dirty="0" smtClean="0">
                <a:latin typeface="Times New Roman" pitchFamily="18" charset="0"/>
                <a:cs typeface="Times New Roman" pitchFamily="18" charset="0"/>
              </a:rPr>
              <a:t>was collected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1520" y="68431"/>
            <a:ext cx="8601075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</a:rPr>
              <a:t>2.2 Grammar and writing skills</a:t>
            </a:r>
          </a:p>
          <a:p>
            <a:r>
              <a:rPr lang="en-US" altLang="ko-KR" b="1" dirty="0" smtClean="0">
                <a:latin typeface="Times New Roman" pitchFamily="18" charset="0"/>
              </a:rPr>
              <a:t>	- Passives and tense pairs</a:t>
            </a:r>
          </a:p>
          <a:p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Use of ‘a’ and ‘the’ </a:t>
            </a:r>
          </a:p>
          <a:p>
            <a:r>
              <a:rPr lang="en-US" altLang="ko-KR" b="1" dirty="0">
                <a:solidFill>
                  <a:schemeClr val="bg2"/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Adverbs and adverb location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8" y="2060848"/>
            <a:ext cx="673224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There are two common errors in the way passives are used in this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section. First, look at these two sentences: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flexible section is inserted in the pipe.        Present Simple passive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flexible section was inserted in the pipe.    Past Simple passive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24" y="3645024"/>
            <a:ext cx="7848872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you write about what you did and what you used, you need to be able to       distinguish between standard procedures. In the examples above, </a:t>
            </a:r>
          </a:p>
          <a:p>
            <a:pPr marL="342900" indent="-342900">
              <a:buAutoNum type="alphaLcParenBoth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uses the Present Simple tense to describe what is normally done or to describe a standard piece of equipment used in the research</a:t>
            </a:r>
          </a:p>
          <a:p>
            <a:pPr marL="342900" indent="-342900">
              <a:buAutoNum type="alphaLcParenBoth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uses the Past Simple tense to describe what you did yourself. It is conventional in this section to use the passive for 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agent of the action is not mentioned in the sentence — we don’t add ‘by the      researcher’ or ‘by me’ at the end.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1520" y="68431"/>
            <a:ext cx="8601075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</a:rPr>
              <a:t>2.2 Grammar and writing skills</a:t>
            </a:r>
          </a:p>
          <a:p>
            <a:r>
              <a:rPr lang="en-US" altLang="ko-KR" b="1" dirty="0" smtClean="0">
                <a:latin typeface="Times New Roman" pitchFamily="18" charset="0"/>
              </a:rPr>
              <a:t>	- Passives and tense pairs</a:t>
            </a:r>
          </a:p>
          <a:p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Use of ‘a’ and ‘the’ </a:t>
            </a:r>
          </a:p>
          <a:p>
            <a:r>
              <a:rPr lang="en-US" altLang="ko-KR" b="1" dirty="0">
                <a:solidFill>
                  <a:schemeClr val="bg2"/>
                </a:solidFill>
                <a:latin typeface="Times New Roman" pitchFamily="18" charset="0"/>
              </a:rPr>
              <a:t>	</a:t>
            </a:r>
            <a:r>
              <a:rPr lang="en-US" altLang="ko-KR" b="1" dirty="0" smtClean="0">
                <a:solidFill>
                  <a:schemeClr val="bg2"/>
                </a:solidFill>
                <a:latin typeface="Times New Roman" pitchFamily="18" charset="0"/>
              </a:rPr>
              <a:t>- Adverbs and adverb location</a:t>
            </a:r>
          </a:p>
        </p:txBody>
      </p:sp>
      <p:sp>
        <p:nvSpPr>
          <p:cNvPr id="11" name="Rectangle 8"/>
          <p:cNvSpPr/>
          <p:nvPr/>
        </p:nvSpPr>
        <p:spPr>
          <a:xfrm>
            <a:off x="683568" y="2060848"/>
            <a:ext cx="7344816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Two dye jets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placed in the laser cavity. A gain jet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then excited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by an argon ion laser and the pulses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spatially filtered in order to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obtain a Gaussian beam.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Polarisation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confirmed using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polarizing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cube. The pulses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split into reference pulses and probe pulses and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reference pulses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carefully aligned into the detector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minimize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noise levels.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this case,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splitting the pulses into two groups for testing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was the significant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innovation of the writer’s research team but the only way the reader knows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is because of the change in tense from Present Simple passive to Past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passive 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split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504" y="1340768"/>
            <a:ext cx="6552728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is a very common error, If the reader cannot identify your contribution, that is a disaster! Look at these two examples: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5616" y="4987042"/>
            <a:ext cx="7920880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Samples for gas analysis were collected using the method described by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Brown (1999), which uses a pneumatic air sampling pump.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use the Past Simple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agentless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passive to describe your procedure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samples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were collected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using a suction tube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but you may also need to use exactly the same Past Simple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agentless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passive to describe the procedure used by the other researcher whose you are citing.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3106</Words>
  <Application>Microsoft Office PowerPoint</Application>
  <PresentationFormat>화면 슬라이드 쇼(4:3)</PresentationFormat>
  <Paragraphs>428</Paragraphs>
  <Slides>41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2" baseType="lpstr">
      <vt:lpstr>Office Theme</vt:lpstr>
      <vt:lpstr>저널 논문 작성 및 실습  Scientific writing &amp; practice  Ch. 2. Writing about Methodology</vt:lpstr>
      <vt:lpstr>슬라이드 2</vt:lpstr>
      <vt:lpstr>Unit 2. Writing about Methodology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Unit 2. Writing about Methodology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writing &amp; practice</dc:title>
  <dc:creator>sefs</dc:creator>
  <cp:lastModifiedBy>Lim</cp:lastModifiedBy>
  <cp:revision>53</cp:revision>
  <dcterms:created xsi:type="dcterms:W3CDTF">2011-03-23T05:51:25Z</dcterms:created>
  <dcterms:modified xsi:type="dcterms:W3CDTF">2012-11-14T03:07:22Z</dcterms:modified>
</cp:coreProperties>
</file>